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B1324-F518-4FD3-815D-A05942C9850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B94F4-C0C5-4F80-AA8F-2E9282893E3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79AE-2378-4425-9896-82D8F85401B9}" type="datetimeFigureOut">
              <a:rPr lang="fr-FR" smtClean="0"/>
              <a:t>22/07/2008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099D-AD69-43EA-AB81-BA7CBEA9D47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7"/>
          <p:cNvSpPr>
            <a:spLocks noChangeArrowheads="1"/>
          </p:cNvSpPr>
          <p:nvPr/>
        </p:nvSpPr>
        <p:spPr bwMode="auto">
          <a:xfrm>
            <a:off x="179388" y="0"/>
            <a:ext cx="8961437" cy="7337425"/>
          </a:xfrm>
          <a:prstGeom prst="rect">
            <a:avLst/>
          </a:prstGeom>
          <a:solidFill>
            <a:srgbClr val="E2EFF6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2910" y="142852"/>
            <a:ext cx="3357586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Gélose Mac </a:t>
            </a:r>
            <a:r>
              <a:rPr lang="fr-FR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Conkey</a:t>
            </a:r>
            <a:endParaRPr lang="fr-FR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ZoneTexte 6"/>
          <p:cNvSpPr txBox="1">
            <a:spLocks noChangeArrowheads="1"/>
          </p:cNvSpPr>
          <p:nvPr/>
        </p:nvSpPr>
        <p:spPr bwMode="auto">
          <a:xfrm>
            <a:off x="714375" y="6464300"/>
            <a:ext cx="3214688" cy="322263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Sucre : lactose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4552" y="6061352"/>
            <a:ext cx="3213953" cy="38636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Substrats  </a:t>
            </a:r>
          </a:p>
        </p:txBody>
      </p:sp>
      <p:sp>
        <p:nvSpPr>
          <p:cNvPr id="21513" name="ZoneTexte 9"/>
          <p:cNvSpPr txBox="1">
            <a:spLocks noChangeArrowheads="1"/>
          </p:cNvSpPr>
          <p:nvPr/>
        </p:nvSpPr>
        <p:spPr bwMode="auto">
          <a:xfrm>
            <a:off x="714375" y="5284788"/>
            <a:ext cx="3214688" cy="549275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Rouge neutre (vire du rose pâle au rose foncé)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4552" y="4882067"/>
            <a:ext cx="3213953" cy="3878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Indicateur  coloré</a:t>
            </a:r>
          </a:p>
        </p:txBody>
      </p:sp>
      <p:sp>
        <p:nvSpPr>
          <p:cNvPr id="21517" name="ZoneTexte 16"/>
          <p:cNvSpPr txBox="1">
            <a:spLocks noChangeArrowheads="1"/>
          </p:cNvSpPr>
          <p:nvPr/>
        </p:nvSpPr>
        <p:spPr bwMode="auto">
          <a:xfrm>
            <a:off x="714375" y="4105275"/>
            <a:ext cx="3214688" cy="549275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Sélectif des gram négatif (sels biliaires + cristal violet)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14552" y="3704038"/>
            <a:ext cx="3213953" cy="3861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9FE1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00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Sélectivité</a:t>
            </a:r>
          </a:p>
        </p:txBody>
      </p:sp>
      <p:pic>
        <p:nvPicPr>
          <p:cNvPr id="21521" name="Image 12" descr="macln.png"/>
          <p:cNvPicPr>
            <a:picLocks noChangeAspect="1"/>
          </p:cNvPicPr>
          <p:nvPr/>
        </p:nvPicPr>
        <p:blipFill>
          <a:blip r:embed="rId2">
            <a:lum contrast="20000"/>
          </a:blip>
          <a:srcRect l="41521" t="47702"/>
          <a:stretch>
            <a:fillRect/>
          </a:stretch>
        </p:blipFill>
        <p:spPr bwMode="auto">
          <a:xfrm>
            <a:off x="4214813" y="2857500"/>
            <a:ext cx="3476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Image 13" descr="maclp.pn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4775200" y="401638"/>
            <a:ext cx="2908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6428503" y="714356"/>
            <a:ext cx="2643206" cy="4286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26" name="ZoneTexte 15"/>
          <p:cNvSpPr txBox="1">
            <a:spLocks noChangeArrowheads="1"/>
          </p:cNvSpPr>
          <p:nvPr/>
        </p:nvSpPr>
        <p:spPr bwMode="auto">
          <a:xfrm>
            <a:off x="6415088" y="773113"/>
            <a:ext cx="2728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E. coli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Klebsiella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Enterobacter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fr-FR">
              <a:latin typeface="Calibr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29938" y="285728"/>
            <a:ext cx="2214578" cy="534368"/>
          </a:xfrm>
          <a:prstGeom prst="rect">
            <a:avLst/>
          </a:prstGeom>
          <a:solidFill>
            <a:srgbClr val="E8F4F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Bactéries non exigeantes gram –, lactose +  </a:t>
            </a:r>
          </a:p>
        </p:txBody>
      </p:sp>
      <p:pic>
        <p:nvPicPr>
          <p:cNvPr id="21530" name="Ellipse 1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7775" y="5419725"/>
            <a:ext cx="2603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1" name="Text Box 18"/>
          <p:cNvSpPr txBox="1">
            <a:spLocks noChangeArrowheads="1"/>
          </p:cNvSpPr>
          <p:nvPr/>
        </p:nvSpPr>
        <p:spPr bwMode="auto">
          <a:xfrm>
            <a:off x="6754813" y="5524500"/>
            <a:ext cx="17589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532" name="ZoneTexte 20"/>
          <p:cNvSpPr txBox="1">
            <a:spLocks noChangeArrowheads="1"/>
          </p:cNvSpPr>
          <p:nvPr/>
        </p:nvSpPr>
        <p:spPr bwMode="auto">
          <a:xfrm>
            <a:off x="6403975" y="5513388"/>
            <a:ext cx="24399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Salmonella 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spp.</a:t>
            </a: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Shigella 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spp.</a:t>
            </a: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ts val="1400"/>
              </a:lnSpc>
            </a:pP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Proteus 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spp.</a:t>
            </a:r>
            <a:endParaRPr lang="fr-FR">
              <a:latin typeface="Calibri" pitchFamily="34" charset="0"/>
            </a:endParaRPr>
          </a:p>
        </p:txBody>
      </p:sp>
      <p:pic>
        <p:nvPicPr>
          <p:cNvPr id="21533" name="ZoneTexte 2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0338" y="4949825"/>
            <a:ext cx="2298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4" name="Text Box 22"/>
          <p:cNvSpPr txBox="1">
            <a:spLocks noChangeArrowheads="1"/>
          </p:cNvSpPr>
          <p:nvPr/>
        </p:nvSpPr>
        <p:spPr bwMode="auto">
          <a:xfrm>
            <a:off x="6572250" y="5000625"/>
            <a:ext cx="21431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fr-FR" sz="15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Bactéries non exigeantes gram –, lactose – </a:t>
            </a:r>
          </a:p>
        </p:txBody>
      </p:sp>
      <p:sp>
        <p:nvSpPr>
          <p:cNvPr id="21535" name="ZoneTexte 23"/>
          <p:cNvSpPr txBox="1">
            <a:spLocks noChangeArrowheads="1"/>
          </p:cNvSpPr>
          <p:nvPr/>
        </p:nvSpPr>
        <p:spPr bwMode="auto">
          <a:xfrm>
            <a:off x="214313" y="6978650"/>
            <a:ext cx="8786812" cy="304800"/>
          </a:xfrm>
          <a:prstGeom prst="rect">
            <a:avLst/>
          </a:prstGeom>
          <a:solidFill>
            <a:srgbClr val="F6FAFC"/>
          </a:solidFill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 algn="ctr"/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Variant : </a:t>
            </a:r>
            <a:r>
              <a:rPr lang="fr-FR" sz="1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gélose sorbitol Mac Conkey 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facilité l’isolement de </a:t>
            </a: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E. coli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fr-FR" sz="1400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157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fr-FR" sz="1400" baseline="-25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(sorbitol – contrairement aux autres </a:t>
            </a:r>
            <a:r>
              <a:rPr lang="fr-FR" sz="14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E. coli</a:t>
            </a:r>
            <a:r>
              <a:rPr lang="fr-FR" sz="1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1536" name="Picture 38" descr="conkeygelose"/>
          <p:cNvPicPr>
            <a:picLocks noChangeAspect="1" noChangeArrowheads="1"/>
          </p:cNvPicPr>
          <p:nvPr/>
        </p:nvPicPr>
        <p:blipFill>
          <a:blip r:embed="rId6">
            <a:lum bright="6000" contrast="-6000"/>
          </a:blip>
          <a:srcRect/>
          <a:stretch>
            <a:fillRect/>
          </a:stretch>
        </p:blipFill>
        <p:spPr bwMode="auto">
          <a:xfrm>
            <a:off x="884238" y="765175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91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Dumas Karine</dc:creator>
  <cp:lastModifiedBy>Dumas Karine</cp:lastModifiedBy>
  <cp:revision>72</cp:revision>
  <dcterms:created xsi:type="dcterms:W3CDTF">2008-07-22T13:17:44Z</dcterms:created>
  <dcterms:modified xsi:type="dcterms:W3CDTF">2008-07-22T15:36:56Z</dcterms:modified>
</cp:coreProperties>
</file>