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D200"/>
    <a:srgbClr val="CCFF99"/>
    <a:srgbClr val="660066"/>
    <a:srgbClr val="762700"/>
    <a:srgbClr val="663300"/>
    <a:srgbClr val="FFFFEB"/>
    <a:srgbClr val="FFFFE1"/>
    <a:srgbClr val="FFE1E1"/>
    <a:srgbClr val="F1E3FF"/>
    <a:srgbClr val="FFF0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28" autoAdjust="0"/>
    <p:restoredTop sz="94660"/>
  </p:normalViewPr>
  <p:slideViewPr>
    <p:cSldViewPr snapToGrid="0">
      <p:cViewPr>
        <p:scale>
          <a:sx n="70" d="100"/>
          <a:sy n="70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3B70F-BE08-4594-A132-75056EE667CA}" type="datetimeFigureOut">
              <a:rPr lang="fr-FR" smtClean="0"/>
              <a:pPr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8C97A-9118-486A-B08C-2D29827153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8F055-BF47-411E-887D-EAB6A152348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662E7-F4DB-4907-9EE1-944A5CADA2E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32519-3A3C-4D0C-9BF3-303860F2695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4F5DB-80A3-4B83-B490-D8F9D1BD42D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DF6DD-5507-455B-B248-AE387E04552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7ABD8-6747-40D8-B560-9867CDE6BB0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56F8C-B41A-4DF9-B1CF-B8A88E73509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E106C-F53E-4162-8617-A829E781840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DA094-17A3-4B54-A58D-7711BAE841C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EE0F5-F8EF-4710-9E2E-E31EFFC4F46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9488E-1CA0-4233-B337-861624905D3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4FBB26-9303-4415-B965-718FC16A9B8C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819509" y="744650"/>
          <a:ext cx="6383548" cy="1767840"/>
        </p:xfrm>
        <a:graphic>
          <a:graphicData uri="http://schemas.openxmlformats.org/drawingml/2006/table">
            <a:tbl>
              <a:tblPr/>
              <a:tblGrid>
                <a:gridCol w="2504132"/>
                <a:gridCol w="1399134"/>
                <a:gridCol w="2480282"/>
              </a:tblGrid>
              <a:tr h="203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0" u="none" strike="noStrike" dirty="0">
                          <a:solidFill>
                            <a:srgbClr val="660066"/>
                          </a:solidFill>
                          <a:latin typeface="Times New Roman"/>
                          <a:ea typeface="Times New Roman"/>
                        </a:rPr>
                        <a:t>Diminution</a:t>
                      </a:r>
                      <a:endParaRPr lang="fr-FR" sz="1600" b="0" dirty="0">
                        <a:solidFill>
                          <a:srgbClr val="66006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5" marR="572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C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u="none" strike="noStrike" dirty="0" err="1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</a:rPr>
                        <a:t>Analyte</a:t>
                      </a:r>
                      <a:endParaRPr lang="fr-FR" sz="1600" b="1" dirty="0">
                        <a:solidFill>
                          <a:srgbClr val="7627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5" marR="572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0" u="none" strike="noStrike" dirty="0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</a:rPr>
                        <a:t>Augmentation</a:t>
                      </a:r>
                      <a:endParaRPr lang="fr-FR" sz="1600" b="0" dirty="0">
                        <a:solidFill>
                          <a:srgbClr val="7627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5" marR="572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4C3"/>
                    </a:solidFill>
                  </a:tcPr>
                </a:tc>
              </a:tr>
              <a:tr h="5339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Acidose métabolique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Compensation d’une alcalose respiratoire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5" marR="572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HCO</a:t>
                      </a:r>
                      <a:r>
                        <a:rPr lang="fr-FR" sz="1600" b="1" u="none" strike="noStrike" baseline="-25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fr-FR" sz="1600" b="1" u="none" strike="noStrike" baseline="30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fr-FR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(réserve alcaline)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(métabolique)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5" marR="572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Alcalose métabolique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Compensation d’une acidose respiratoire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5" marR="572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0DB"/>
                    </a:solidFill>
                  </a:tcPr>
                </a:tc>
              </a:tr>
              <a:tr h="5339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Alcalose respiratoire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Compensation d’une acidose métabolique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5" marR="572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PCO</a:t>
                      </a:r>
                      <a:r>
                        <a:rPr lang="fr-FR" sz="1600" b="1" u="none" strike="noStrike" baseline="-25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fr-FR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(acide)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(respiratoire)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5" marR="572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Acidose respiratoire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Compensation d’une alcalose métabolique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5" marR="572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0DB"/>
                    </a:solidFill>
                  </a:tcPr>
                </a:tc>
              </a:tr>
              <a:tr h="2033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Acidose décompensée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5" marR="572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E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pH</a:t>
                      </a:r>
                      <a:endParaRPr lang="fr-FR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5" marR="572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Alcalose décompensée</a:t>
                      </a:r>
                      <a:endParaRPr lang="fr-FR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5" marR="572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0D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836763" y="2823904"/>
          <a:ext cx="7289320" cy="2262564"/>
        </p:xfrm>
        <a:graphic>
          <a:graphicData uri="http://schemas.openxmlformats.org/drawingml/2006/table">
            <a:tbl>
              <a:tblPr/>
              <a:tblGrid>
                <a:gridCol w="1457864"/>
                <a:gridCol w="1457864"/>
                <a:gridCol w="1457864"/>
                <a:gridCol w="1457864"/>
                <a:gridCol w="1457864"/>
              </a:tblGrid>
              <a:tr h="737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5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                 </a:t>
                      </a:r>
                      <a:r>
                        <a:rPr lang="fr-FR" sz="1500" b="1" dirty="0" smtClean="0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</a:rPr>
                        <a:t>PCO</a:t>
                      </a:r>
                      <a:r>
                        <a:rPr lang="fr-FR" sz="1500" b="1" baseline="-25000" dirty="0" smtClean="0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fr-FR" sz="1000" dirty="0">
                        <a:solidFill>
                          <a:srgbClr val="7627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500" b="1" dirty="0" smtClean="0">
                          <a:solidFill>
                            <a:srgbClr val="660066"/>
                          </a:solidFill>
                          <a:latin typeface="Times New Roman"/>
                          <a:ea typeface="Times New Roman"/>
                        </a:rPr>
                        <a:t>HCO</a:t>
                      </a:r>
                      <a:r>
                        <a:rPr lang="fr-FR" sz="1500" b="1" baseline="-25000" dirty="0" smtClean="0">
                          <a:solidFill>
                            <a:srgbClr val="660066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fr-FR" sz="1500" b="1" baseline="30000" dirty="0" smtClean="0">
                          <a:solidFill>
                            <a:srgbClr val="660066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</a:p>
                    <a:p>
                      <a:endParaRPr lang="fr-FR" sz="80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57200" marR="57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gradFill flip="none" rotWithShape="1">
                      <a:gsLst>
                        <a:gs pos="0">
                          <a:srgbClr val="D5ABFF"/>
                        </a:gs>
                        <a:gs pos="42000">
                          <a:srgbClr val="F3ABFF"/>
                        </a:gs>
                        <a:gs pos="50000">
                          <a:srgbClr val="FFB9AB"/>
                        </a:gs>
                        <a:gs pos="58000">
                          <a:srgbClr val="FFE1AB"/>
                        </a:gs>
                        <a:gs pos="100000">
                          <a:srgbClr val="FFDFB9"/>
                        </a:gs>
                      </a:gsLst>
                      <a:lin ang="189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b="0" u="none" strike="noStrike" dirty="0">
                          <a:solidFill>
                            <a:srgbClr val="663300"/>
                          </a:solidFill>
                          <a:latin typeface="Times New Roman"/>
                          <a:ea typeface="Times New Roman"/>
                        </a:rPr>
                        <a:t>Augmentation</a:t>
                      </a:r>
                      <a:endParaRPr lang="fr-FR" sz="1000" b="0" dirty="0">
                        <a:solidFill>
                          <a:srgbClr val="6633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b="0" u="none" strike="noStrike" dirty="0">
                          <a:solidFill>
                            <a:srgbClr val="663300"/>
                          </a:solidFill>
                          <a:latin typeface="Times New Roman"/>
                          <a:ea typeface="Times New Roman"/>
                        </a:rPr>
                        <a:t>Diminution</a:t>
                      </a:r>
                      <a:endParaRPr lang="fr-FR" sz="1000" b="0" dirty="0">
                        <a:solidFill>
                          <a:srgbClr val="6633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25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b="0" u="none" strike="noStrike" dirty="0">
                          <a:solidFill>
                            <a:srgbClr val="660066"/>
                          </a:solidFill>
                          <a:latin typeface="Times New Roman"/>
                          <a:ea typeface="Times New Roman"/>
                        </a:rPr>
                        <a:t>Augmentation</a:t>
                      </a:r>
                      <a:endParaRPr lang="fr-FR" sz="1000" b="0" dirty="0">
                        <a:solidFill>
                          <a:srgbClr val="66006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u="none" strike="noStrike" dirty="0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</a:rPr>
                        <a:t>pH </a:t>
                      </a:r>
                      <a:r>
                        <a:rPr lang="fr-FR" sz="1000" b="1" u="none" strike="noStrike" dirty="0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</a:t>
                      </a:r>
                      <a:endParaRPr lang="fr-FR" sz="1000" dirty="0">
                        <a:solidFill>
                          <a:srgbClr val="7627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u="none" strike="noStrike" dirty="0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</a:rPr>
                        <a:t>pH </a:t>
                      </a:r>
                      <a:r>
                        <a:rPr lang="fr-FR" sz="1000" b="1" u="none" strike="noStrike" dirty="0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</a:t>
                      </a:r>
                      <a:endParaRPr lang="fr-FR" sz="1000" dirty="0">
                        <a:solidFill>
                          <a:srgbClr val="7627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u="none" strike="noStrike" dirty="0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</a:rPr>
                        <a:t>pH </a:t>
                      </a:r>
                      <a:r>
                        <a:rPr lang="fr-FR" sz="1000" b="1" u="none" strike="noStrike" dirty="0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</a:t>
                      </a:r>
                      <a:endParaRPr lang="fr-FR" sz="1000" dirty="0">
                        <a:solidFill>
                          <a:srgbClr val="7627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u="none" strike="noStrike" dirty="0" smtClean="0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</a:rPr>
                        <a:t>pH </a:t>
                      </a:r>
                      <a:r>
                        <a:rPr lang="fr-FR" sz="1000" b="1" u="none" strike="noStrike" dirty="0" smtClean="0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</a:t>
                      </a:r>
                      <a:endParaRPr lang="fr-FR" sz="1000" dirty="0">
                        <a:solidFill>
                          <a:srgbClr val="7627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</a:tr>
              <a:tr h="61013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Acidose respiratoire + compensation rénale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Alcalose métabolique + compensation respiratoire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Acidose mixte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25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b="0" u="none" strike="noStrike" dirty="0">
                          <a:solidFill>
                            <a:srgbClr val="660066"/>
                          </a:solidFill>
                          <a:latin typeface="Times New Roman"/>
                          <a:ea typeface="Times New Roman"/>
                        </a:rPr>
                        <a:t>Diminution</a:t>
                      </a:r>
                      <a:endParaRPr lang="fr-FR" sz="1000" b="0" dirty="0">
                        <a:solidFill>
                          <a:srgbClr val="66006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u="none" strike="noStrike" dirty="0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</a:rPr>
                        <a:t>pH </a:t>
                      </a:r>
                      <a:r>
                        <a:rPr lang="fr-FR" sz="1000" b="1" u="none" strike="noStrike" dirty="0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</a:t>
                      </a:r>
                      <a:endParaRPr lang="fr-FR" sz="1000" dirty="0">
                        <a:solidFill>
                          <a:srgbClr val="7627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u="none" strike="noStrike" dirty="0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</a:rPr>
                        <a:t>pH </a:t>
                      </a:r>
                      <a:r>
                        <a:rPr lang="fr-FR" sz="1000" b="1" u="none" strike="noStrike" dirty="0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</a:t>
                      </a:r>
                      <a:endParaRPr lang="fr-FR" sz="1000" dirty="0">
                        <a:solidFill>
                          <a:srgbClr val="7627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u="none" strike="noStrike" dirty="0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</a:rPr>
                        <a:t>pH </a:t>
                      </a:r>
                      <a:r>
                        <a:rPr lang="fr-FR" sz="1000" b="1" u="none" strike="noStrike" dirty="0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</a:t>
                      </a:r>
                      <a:endParaRPr lang="fr-FR" sz="1000" dirty="0">
                        <a:solidFill>
                          <a:srgbClr val="7627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u="none" strike="noStrike" dirty="0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</a:rPr>
                        <a:t>pH </a:t>
                      </a:r>
                      <a:r>
                        <a:rPr lang="fr-FR" sz="1000" b="1" u="none" strike="noStrike" dirty="0">
                          <a:solidFill>
                            <a:srgbClr val="762700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</a:t>
                      </a:r>
                      <a:endParaRPr lang="fr-FR" sz="1000" dirty="0">
                        <a:solidFill>
                          <a:srgbClr val="7627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</a:tr>
              <a:tr h="61013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Alcalose mixte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Acidose métabolique + compensation respiratoire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Alcalose respiratoire + compensation rénale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7200" marR="57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B"/>
                    </a:solidFill>
                  </a:tcPr>
                </a:tc>
              </a:tr>
            </a:tbl>
          </a:graphicData>
        </a:graphic>
      </p:graphicFrame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623888" y="39688"/>
            <a:ext cx="842962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-52388" y="315913"/>
            <a:ext cx="762001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104</Words>
  <Application>Microsoft PowerPoint</Application>
  <PresentationFormat>Affichage à l'écran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Company>Hospices Civils de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Lambda</dc:creator>
  <cp:lastModifiedBy>Dumas Karine</cp:lastModifiedBy>
  <cp:revision>71</cp:revision>
  <dcterms:created xsi:type="dcterms:W3CDTF">2007-10-25T06:59:58Z</dcterms:created>
  <dcterms:modified xsi:type="dcterms:W3CDTF">2008-07-22T09:00:16Z</dcterms:modified>
</cp:coreProperties>
</file>