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avec flèche 37"/>
          <p:cNvCxnSpPr/>
          <p:nvPr/>
        </p:nvCxnSpPr>
        <p:spPr>
          <a:xfrm rot="16200000" flipH="1">
            <a:off x="2428860" y="785770"/>
            <a:ext cx="428628" cy="428628"/>
          </a:xfrm>
          <a:prstGeom prst="straightConnector1">
            <a:avLst/>
          </a:prstGeom>
          <a:ln w="22225">
            <a:solidFill>
              <a:srgbClr val="00B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rme libre 20"/>
          <p:cNvSpPr/>
          <p:nvPr/>
        </p:nvSpPr>
        <p:spPr>
          <a:xfrm>
            <a:off x="1285852" y="428580"/>
            <a:ext cx="6092190" cy="3082332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3082332">
                <a:moveTo>
                  <a:pt x="0" y="3040425"/>
                </a:moveTo>
                <a:lnTo>
                  <a:pt x="220980" y="3033758"/>
                </a:lnTo>
                <a:cubicBezTo>
                  <a:pt x="331178" y="2958350"/>
                  <a:pt x="281795" y="2968667"/>
                  <a:pt x="408590" y="3028995"/>
                </a:cubicBezTo>
                <a:cubicBezTo>
                  <a:pt x="714368" y="3069954"/>
                  <a:pt x="762923" y="3082332"/>
                  <a:pt x="1254410" y="3051855"/>
                </a:cubicBezTo>
                <a:cubicBezTo>
                  <a:pt x="1786245" y="2956589"/>
                  <a:pt x="1613206" y="2946106"/>
                  <a:pt x="1678273" y="0"/>
                </a:cubicBezTo>
                <a:cubicBezTo>
                  <a:pt x="1892287" y="2972776"/>
                  <a:pt x="1720537" y="2990883"/>
                  <a:pt x="2148840" y="2960415"/>
                </a:cubicBezTo>
                <a:lnTo>
                  <a:pt x="2228850" y="2960415"/>
                </a:lnTo>
                <a:cubicBezTo>
                  <a:pt x="2466026" y="2922310"/>
                  <a:pt x="2426970" y="2960415"/>
                  <a:pt x="2526030" y="2960415"/>
                </a:cubicBezTo>
                <a:lnTo>
                  <a:pt x="2540318" y="2952796"/>
                </a:lnTo>
                <a:cubicBezTo>
                  <a:pt x="2722247" y="2744829"/>
                  <a:pt x="2713673" y="2965495"/>
                  <a:pt x="2800350" y="2971845"/>
                </a:cubicBezTo>
                <a:cubicBezTo>
                  <a:pt x="2876550" y="2971845"/>
                  <a:pt x="2919412" y="2995654"/>
                  <a:pt x="3028950" y="2971845"/>
                </a:cubicBezTo>
                <a:cubicBezTo>
                  <a:pt x="3314698" y="2693710"/>
                  <a:pt x="3409950" y="2987085"/>
                  <a:pt x="3600450" y="2994705"/>
                </a:cubicBezTo>
                <a:cubicBezTo>
                  <a:pt x="3649980" y="2994705"/>
                  <a:pt x="3728080" y="3013728"/>
                  <a:pt x="3749040" y="2994681"/>
                </a:cubicBezTo>
                <a:cubicBezTo>
                  <a:pt x="3944759" y="2871802"/>
                  <a:pt x="3992880" y="2987085"/>
                  <a:pt x="4114800" y="2983275"/>
                </a:cubicBezTo>
                <a:cubicBezTo>
                  <a:pt x="4255761" y="1913613"/>
                  <a:pt x="4249093" y="3022806"/>
                  <a:pt x="4366260" y="2903265"/>
                </a:cubicBezTo>
                <a:cubicBezTo>
                  <a:pt x="4487217" y="2255561"/>
                  <a:pt x="4503420" y="2903265"/>
                  <a:pt x="4572000" y="2903265"/>
                </a:cubicBezTo>
                <a:cubicBezTo>
                  <a:pt x="4629138" y="2903267"/>
                  <a:pt x="4681525" y="2922317"/>
                  <a:pt x="4743450" y="2903265"/>
                </a:cubicBezTo>
                <a:cubicBezTo>
                  <a:pt x="5179680" y="2510830"/>
                  <a:pt x="5368290" y="2994705"/>
                  <a:pt x="5680710" y="3040425"/>
                </a:cubicBezTo>
                <a:lnTo>
                  <a:pt x="6092190" y="3028995"/>
                </a:lnTo>
              </a:path>
            </a:pathLst>
          </a:cu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168893" y="642894"/>
            <a:ext cx="653508" cy="2064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CFF"/>
            </a:solidFill>
          </a:ln>
        </p:spPr>
        <p:txBody>
          <a:bodyPr wrap="none" lIns="18000" tIns="10800" rIns="18000" bIns="10800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Albumine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rot="5400000">
            <a:off x="1286646" y="3070992"/>
            <a:ext cx="570710" cy="794"/>
          </a:xfrm>
          <a:prstGeom prst="straightConnector1">
            <a:avLst/>
          </a:prstGeom>
          <a:ln w="222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rot="5400000">
            <a:off x="2749537" y="2035935"/>
            <a:ext cx="2358248" cy="794"/>
          </a:xfrm>
          <a:prstGeom prst="straightConnector1">
            <a:avLst/>
          </a:prstGeom>
          <a:ln w="22225">
            <a:solidFill>
              <a:srgbClr val="EAD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16200000" flipH="1">
            <a:off x="2326465" y="1959735"/>
            <a:ext cx="2643206" cy="9524"/>
          </a:xfrm>
          <a:prstGeom prst="straightConnector1">
            <a:avLst/>
          </a:prstGeom>
          <a:ln w="22225">
            <a:solidFill>
              <a:srgbClr val="EAD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rot="5400000">
            <a:off x="3428186" y="2214542"/>
            <a:ext cx="2000288" cy="1588"/>
          </a:xfrm>
          <a:prstGeom prst="straightConnector1">
            <a:avLst/>
          </a:prstGeom>
          <a:ln w="22225">
            <a:solidFill>
              <a:srgbClr val="FFC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rot="5400000">
            <a:off x="3701648" y="2342745"/>
            <a:ext cx="1742293" cy="1588"/>
          </a:xfrm>
          <a:prstGeom prst="straightConnector1">
            <a:avLst/>
          </a:prstGeom>
          <a:ln w="22225">
            <a:solidFill>
              <a:srgbClr val="FFC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rot="5400000">
            <a:off x="4392611" y="2536001"/>
            <a:ext cx="1500992" cy="794"/>
          </a:xfrm>
          <a:prstGeom prst="straightConnector1">
            <a:avLst/>
          </a:prstGeom>
          <a:ln w="22225">
            <a:solidFill>
              <a:srgbClr val="FF6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5107785" y="2464563"/>
            <a:ext cx="786612" cy="794"/>
          </a:xfrm>
          <a:prstGeom prst="straightConnector1">
            <a:avLst/>
          </a:prstGeom>
          <a:ln w="22225">
            <a:solidFill>
              <a:srgbClr val="FF6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rot="5400000">
            <a:off x="5429256" y="2643158"/>
            <a:ext cx="714380" cy="1588"/>
          </a:xfrm>
          <a:prstGeom prst="straightConnector1">
            <a:avLst/>
          </a:prstGeom>
          <a:ln w="22225">
            <a:solidFill>
              <a:srgbClr val="FF6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rot="5400000">
            <a:off x="6179355" y="2893191"/>
            <a:ext cx="500066" cy="158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èche droite 52"/>
          <p:cNvSpPr/>
          <p:nvPr/>
        </p:nvSpPr>
        <p:spPr>
          <a:xfrm flipH="1">
            <a:off x="6072198" y="406555"/>
            <a:ext cx="1071570" cy="285752"/>
          </a:xfrm>
          <a:prstGeom prst="rightArrow">
            <a:avLst>
              <a:gd name="adj1" fmla="val 50000"/>
              <a:gd name="adj2" fmla="val 113333"/>
            </a:avLst>
          </a:prstGeom>
          <a:gradFill flip="none" rotWithShape="1">
            <a:gsLst>
              <a:gs pos="0">
                <a:srgbClr val="FFFFCC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7143768" y="406555"/>
            <a:ext cx="1526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Sens de migration </a:t>
            </a:r>
            <a:endParaRPr lang="fr-FR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143372" y="1071522"/>
            <a:ext cx="914798" cy="206477"/>
          </a:xfrm>
          <a:prstGeom prst="rect">
            <a:avLst/>
          </a:prstGeom>
          <a:solidFill>
            <a:srgbClr val="FFEBCC"/>
          </a:solidFill>
          <a:ln>
            <a:solidFill>
              <a:srgbClr val="FFAF00"/>
            </a:solidFill>
          </a:ln>
        </p:spPr>
        <p:txBody>
          <a:bodyPr wrap="none" lIns="18000" tIns="10800" rIns="18000" bIns="10800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Haptoglobine 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500562" y="1303933"/>
            <a:ext cx="1214446" cy="206477"/>
          </a:xfrm>
          <a:prstGeom prst="rect">
            <a:avLst/>
          </a:prstGeom>
          <a:solidFill>
            <a:srgbClr val="FFEBCC"/>
          </a:solidFill>
          <a:ln>
            <a:solidFill>
              <a:srgbClr val="FFAF00"/>
            </a:solidFill>
          </a:ln>
        </p:spPr>
        <p:txBody>
          <a:bodyPr wrap="square" lIns="18000" tIns="10800" rIns="18000" bIns="10800" rtlCol="0">
            <a:spAutoFit/>
          </a:bodyPr>
          <a:lstStyle/>
          <a:p>
            <a:pPr algn="ctr"/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macroglobuline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006134" y="1691604"/>
            <a:ext cx="825030" cy="206477"/>
          </a:xfrm>
          <a:prstGeom prst="rect">
            <a:avLst/>
          </a:prstGeom>
          <a:solidFill>
            <a:srgbClr val="FFD8CC"/>
          </a:solidFill>
          <a:ln>
            <a:solidFill>
              <a:srgbClr val="FF6400"/>
            </a:solidFill>
          </a:ln>
        </p:spPr>
        <p:txBody>
          <a:bodyPr wrap="none" lIns="18000" tIns="10800" rIns="18000" bIns="10800" rtlCol="0">
            <a:spAutoFit/>
          </a:bodyPr>
          <a:lstStyle/>
          <a:p>
            <a:pPr algn="ctr"/>
            <a:r>
              <a:rPr lang="fr-FR" sz="1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Hémopexine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286380" y="1928778"/>
            <a:ext cx="857255" cy="206477"/>
          </a:xfrm>
          <a:prstGeom prst="rect">
            <a:avLst/>
          </a:prstGeom>
          <a:solidFill>
            <a:srgbClr val="FFD8CC"/>
          </a:solidFill>
          <a:ln>
            <a:solidFill>
              <a:srgbClr val="FF6400"/>
            </a:solidFill>
          </a:ln>
        </p:spPr>
        <p:txBody>
          <a:bodyPr wrap="square" lIns="18000" tIns="10800" rIns="18000" bIns="10800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Transferrine  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643570" y="2156427"/>
            <a:ext cx="845592" cy="206477"/>
          </a:xfrm>
          <a:prstGeom prst="rect">
            <a:avLst/>
          </a:prstGeom>
          <a:solidFill>
            <a:srgbClr val="FFD8CC"/>
          </a:solidFill>
          <a:ln>
            <a:solidFill>
              <a:srgbClr val="FF6400"/>
            </a:solidFill>
          </a:ln>
        </p:spPr>
        <p:txBody>
          <a:bodyPr wrap="square" lIns="18000" tIns="10800" rIns="18000" bIns="10800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Complément 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6000760" y="2500282"/>
            <a:ext cx="1214446" cy="206477"/>
          </a:xfrm>
          <a:prstGeom prst="rect">
            <a:avLst/>
          </a:prstGeom>
          <a:solidFill>
            <a:srgbClr val="FFC3CC"/>
          </a:solidFill>
          <a:ln>
            <a:solidFill>
              <a:srgbClr val="FF0000"/>
            </a:solidFill>
          </a:ln>
        </p:spPr>
        <p:txBody>
          <a:bodyPr wrap="square" lIns="18000" tIns="10800" rIns="18000" bIns="10800" rtlCol="0">
            <a:spAutoFit/>
          </a:bodyPr>
          <a:lstStyle/>
          <a:p>
            <a:pPr algn="ctr"/>
            <a:r>
              <a:rPr lang="fr-FR" sz="1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Gamma-globulines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143240" y="404767"/>
            <a:ext cx="1485466" cy="303738"/>
          </a:xfrm>
          <a:prstGeom prst="rect">
            <a:avLst/>
          </a:prstGeom>
          <a:solidFill>
            <a:srgbClr val="FFFFCC"/>
          </a:solidFill>
          <a:ln>
            <a:solidFill>
              <a:srgbClr val="FFD700"/>
            </a:solidFill>
          </a:ln>
        </p:spPr>
        <p:txBody>
          <a:bodyPr wrap="none" lIns="18000" tIns="36000" rIns="18000" bIns="1080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l-G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glycoprotéine acide </a:t>
            </a:r>
          </a:p>
          <a:p>
            <a:pPr algn="ctr">
              <a:lnSpc>
                <a:spcPts val="1000"/>
              </a:lnSpc>
            </a:pP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1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orosomucoïde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786182" y="737192"/>
            <a:ext cx="1012581" cy="206477"/>
          </a:xfrm>
          <a:prstGeom prst="rect">
            <a:avLst/>
          </a:prstGeom>
          <a:solidFill>
            <a:srgbClr val="FFFFCC"/>
          </a:solidFill>
          <a:ln>
            <a:solidFill>
              <a:srgbClr val="FFD700"/>
            </a:solidFill>
          </a:ln>
        </p:spPr>
        <p:txBody>
          <a:bodyPr wrap="none" lIns="18000" tIns="10800" rIns="18000" bIns="10800" rtlCol="0">
            <a:spAutoFit/>
          </a:bodyPr>
          <a:lstStyle/>
          <a:p>
            <a:pPr algn="ctr"/>
            <a:r>
              <a:rPr lang="el-G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fr-FR" sz="1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anti-trypsine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214414" y="2714596"/>
            <a:ext cx="817014" cy="206477"/>
          </a:xfrm>
          <a:prstGeom prst="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txBody>
          <a:bodyPr wrap="none" lIns="18000" tIns="10800" rIns="18000" bIns="10800" rtlCol="0">
            <a:spAutoFit/>
          </a:bodyPr>
          <a:lstStyle/>
          <a:p>
            <a:pPr algn="ctr"/>
            <a:r>
              <a:rPr lang="fr-FR" sz="1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Préalbumine</a:t>
            </a:r>
            <a:endParaRPr lang="fr-FR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35"/>
          <p:cNvGrpSpPr/>
          <p:nvPr/>
        </p:nvGrpSpPr>
        <p:grpSpPr>
          <a:xfrm>
            <a:off x="5729295" y="3651127"/>
            <a:ext cx="928694" cy="206477"/>
            <a:chOff x="6000760" y="3429000"/>
            <a:chExt cx="928694" cy="206477"/>
          </a:xfrm>
        </p:grpSpPr>
        <p:sp>
          <p:nvSpPr>
            <p:cNvPr id="93" name="Rectangle 92"/>
            <p:cNvSpPr/>
            <p:nvPr/>
          </p:nvSpPr>
          <p:spPr>
            <a:xfrm>
              <a:off x="6000760" y="3442238"/>
              <a:ext cx="928694" cy="180000"/>
            </a:xfrm>
            <a:prstGeom prst="rect">
              <a:avLst/>
            </a:prstGeom>
            <a:gradFill>
              <a:gsLst>
                <a:gs pos="0">
                  <a:srgbClr val="00BCFF"/>
                </a:gs>
                <a:gs pos="100000">
                  <a:srgbClr val="FDF3E4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312503" y="3429000"/>
              <a:ext cx="339320" cy="206477"/>
            </a:xfrm>
            <a:prstGeom prst="rect">
              <a:avLst/>
            </a:prstGeom>
            <a:noFill/>
          </p:spPr>
          <p:txBody>
            <a:bodyPr wrap="none" lIns="18000" tIns="10800" rIns="18000" bIns="10800" rtlCol="0">
              <a:spAutoFit/>
            </a:bodyPr>
            <a:lstStyle/>
            <a:p>
              <a:pPr algn="ctr"/>
              <a:r>
                <a:rPr lang="fr-FR" sz="12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IgM</a:t>
              </a:r>
              <a:r>
                <a:rPr lang="fr-FR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fr-FR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2" name="Rectangle 91"/>
          <p:cNvSpPr/>
          <p:nvPr/>
        </p:nvSpPr>
        <p:spPr>
          <a:xfrm>
            <a:off x="4286248" y="3450051"/>
            <a:ext cx="2428892" cy="180000"/>
          </a:xfrm>
          <a:prstGeom prst="rect">
            <a:avLst/>
          </a:prstGeom>
          <a:gradFill flip="none" rotWithShape="1">
            <a:gsLst>
              <a:gs pos="0">
                <a:srgbClr val="FDF3E4">
                  <a:alpha val="0"/>
                </a:srgbClr>
              </a:gs>
              <a:gs pos="60000">
                <a:srgbClr val="ABFFFF"/>
              </a:gs>
              <a:gs pos="70000">
                <a:srgbClr val="53FFFF"/>
              </a:gs>
              <a:gs pos="80000">
                <a:srgbClr val="ABFFFF"/>
              </a:gs>
              <a:gs pos="100000">
                <a:srgbClr val="FDF3E4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5786446" y="3436813"/>
            <a:ext cx="305208" cy="206477"/>
          </a:xfrm>
          <a:prstGeom prst="rect">
            <a:avLst/>
          </a:prstGeom>
          <a:noFill/>
        </p:spPr>
        <p:txBody>
          <a:bodyPr wrap="none" lIns="18000" tIns="10800" rIns="18000" bIns="10800" rtlCol="0">
            <a:spAutoFit/>
          </a:bodyPr>
          <a:lstStyle/>
          <a:p>
            <a:pPr algn="ctr"/>
            <a:r>
              <a:rPr lang="fr-FR" sz="1200" dirty="0" err="1" smtClean="0">
                <a:solidFill>
                  <a:srgbClr val="0064FF"/>
                </a:solidFill>
                <a:latin typeface="Times New Roman" pitchFamily="18" charset="0"/>
                <a:cs typeface="Times New Roman" pitchFamily="18" charset="0"/>
              </a:rPr>
              <a:t>IgA</a:t>
            </a:r>
            <a:r>
              <a:rPr lang="fr-FR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834072" y="3878679"/>
            <a:ext cx="1404000" cy="180000"/>
          </a:xfrm>
          <a:prstGeom prst="rect">
            <a:avLst/>
          </a:prstGeom>
          <a:gradFill>
            <a:gsLst>
              <a:gs pos="0">
                <a:srgbClr val="0064FF"/>
              </a:gs>
              <a:gs pos="100000">
                <a:srgbClr val="FDF3E4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6364830" y="3865441"/>
            <a:ext cx="342485" cy="206477"/>
          </a:xfrm>
          <a:prstGeom prst="rect">
            <a:avLst/>
          </a:prstGeom>
          <a:noFill/>
        </p:spPr>
        <p:txBody>
          <a:bodyPr wrap="none" lIns="18000" tIns="10800" rIns="18000" bIns="10800" rtlCol="0">
            <a:spAutoFit/>
          </a:bodyPr>
          <a:lstStyle/>
          <a:p>
            <a:pPr algn="ctr"/>
            <a:r>
              <a:rPr lang="fr-FR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fr-FR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25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56</cp:revision>
  <dcterms:created xsi:type="dcterms:W3CDTF">2008-07-22T13:17:44Z</dcterms:created>
  <dcterms:modified xsi:type="dcterms:W3CDTF">2008-07-22T14:47:27Z</dcterms:modified>
</cp:coreProperties>
</file>