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Connecteur droit avec flèche 75"/>
          <p:cNvCxnSpPr/>
          <p:nvPr/>
        </p:nvCxnSpPr>
        <p:spPr>
          <a:xfrm rot="5400000" flipV="1">
            <a:off x="3678232" y="822306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lipse 68"/>
          <p:cNvSpPr/>
          <p:nvPr/>
        </p:nvSpPr>
        <p:spPr>
          <a:xfrm>
            <a:off x="428653" y="1955254"/>
            <a:ext cx="1453310" cy="61648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Text Box 77"/>
          <p:cNvSpPr txBox="1">
            <a:spLocks noChangeArrowheads="1"/>
          </p:cNvSpPr>
          <p:nvPr/>
        </p:nvSpPr>
        <p:spPr bwMode="auto">
          <a:xfrm>
            <a:off x="468135" y="2070540"/>
            <a:ext cx="136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 err="1" smtClean="0">
                <a:latin typeface="Times New Roman" pitchFamily="18" charset="0"/>
              </a:rPr>
              <a:t>Hyperleucorachie</a:t>
            </a:r>
            <a:r>
              <a:rPr lang="fr-FR" sz="1300" dirty="0" smtClean="0">
                <a:latin typeface="Times New Roman" pitchFamily="18" charset="0"/>
              </a:rPr>
              <a:t> avec prédominance lymphocytaire</a:t>
            </a:r>
            <a:endParaRPr lang="fr-FR" sz="1300" dirty="0">
              <a:latin typeface="Times New Roman" pitchFamily="18" charset="0"/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4251936" y="4958121"/>
            <a:ext cx="1862537" cy="75490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1B36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4000496" y="4286256"/>
            <a:ext cx="2365416" cy="61202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1B36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5" name="Connecteur droit avec flèche 64"/>
          <p:cNvCxnSpPr/>
          <p:nvPr/>
        </p:nvCxnSpPr>
        <p:spPr>
          <a:xfrm rot="5400000" flipV="1">
            <a:off x="5820198" y="1755167"/>
            <a:ext cx="504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6072198" y="1976417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rot="5400000" flipV="1">
            <a:off x="1758672" y="1936307"/>
            <a:ext cx="1188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2597681" y="1828458"/>
            <a:ext cx="1320744" cy="32529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2479032" y="2532205"/>
            <a:ext cx="1285852" cy="62167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380615" y="2089951"/>
            <a:ext cx="1467261" cy="431621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4479264" y="3493766"/>
            <a:ext cx="1500230" cy="50006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avec flèche 49"/>
          <p:cNvCxnSpPr/>
          <p:nvPr/>
        </p:nvCxnSpPr>
        <p:spPr>
          <a:xfrm rot="5400000" flipV="1">
            <a:off x="-767246" y="2413599"/>
            <a:ext cx="1944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211289" y="3366566"/>
            <a:ext cx="576000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214282" y="2918301"/>
            <a:ext cx="432000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214279" y="1898309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2363784" y="2493956"/>
            <a:ext cx="333375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2352672" y="1770063"/>
            <a:ext cx="357187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 flipV="1">
            <a:off x="3278248" y="2382887"/>
            <a:ext cx="2016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5400000" flipV="1">
            <a:off x="6821504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V="1">
            <a:off x="606398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304125" y="335900"/>
            <a:ext cx="4972980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400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fr-FR" sz="2400" i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neoformans</a:t>
            </a:r>
            <a:r>
              <a:rPr lang="fr-FR" sz="2400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 diagnostic biologique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H="1" flipV="1">
            <a:off x="711371" y="927100"/>
            <a:ext cx="6228000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42844" y="1142984"/>
            <a:ext cx="1214446" cy="324256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Prélèvement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214810" y="1142984"/>
            <a:ext cx="1060764" cy="32425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013453" y="1142984"/>
            <a:ext cx="1803400" cy="51815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Tests complémentaires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214540" y="1142984"/>
            <a:ext cx="1643074" cy="324256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Examen direct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518570" y="2357430"/>
            <a:ext cx="1196174" cy="2680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Observations   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518571" y="1643050"/>
            <a:ext cx="1357354" cy="2680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Encre de chine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04" name="Text Box 55"/>
          <p:cNvSpPr txBox="1">
            <a:spLocks noChangeArrowheads="1"/>
          </p:cNvSpPr>
          <p:nvPr/>
        </p:nvSpPr>
        <p:spPr bwMode="auto">
          <a:xfrm>
            <a:off x="384104" y="1785926"/>
            <a:ext cx="1544690" cy="2434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Ponction lombaire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4286250" y="3379796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4296883" y="2831650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4286248" y="1927215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4453016" y="1714488"/>
            <a:ext cx="1119115" cy="4321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Sabouraud</a:t>
            </a: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antibiotique  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453016" y="2714620"/>
            <a:ext cx="1690620" cy="2269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YNB + 2% </a:t>
            </a: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inositol</a:t>
            </a: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453017" y="3143248"/>
            <a:ext cx="1437420" cy="4321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Milieux pauvres </a:t>
            </a:r>
            <a:r>
              <a: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(RAT, PCB)</a:t>
            </a:r>
          </a:p>
        </p:txBody>
      </p:sp>
      <p:sp>
        <p:nvSpPr>
          <p:cNvPr id="15418" name="Text Box 71"/>
          <p:cNvSpPr txBox="1">
            <a:spLocks noChangeArrowheads="1"/>
          </p:cNvSpPr>
          <p:nvPr/>
        </p:nvSpPr>
        <p:spPr bwMode="auto">
          <a:xfrm>
            <a:off x="384104" y="2786058"/>
            <a:ext cx="687434" cy="2434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LBA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9" name="Text Box 72"/>
          <p:cNvSpPr txBox="1">
            <a:spLocks noChangeArrowheads="1"/>
          </p:cNvSpPr>
          <p:nvPr/>
        </p:nvSpPr>
        <p:spPr bwMode="auto">
          <a:xfrm>
            <a:off x="384104" y="3246395"/>
            <a:ext cx="1258938" cy="2434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Hémoculture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24" name="Text Box 77"/>
          <p:cNvSpPr txBox="1">
            <a:spLocks noChangeArrowheads="1"/>
          </p:cNvSpPr>
          <p:nvPr/>
        </p:nvSpPr>
        <p:spPr bwMode="auto">
          <a:xfrm>
            <a:off x="2500299" y="2666503"/>
            <a:ext cx="1272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 smtClean="0">
                <a:latin typeface="Times New Roman" pitchFamily="18" charset="0"/>
              </a:rPr>
              <a:t>Pas de pseudo-mycélium ni de mycélium</a:t>
            </a:r>
            <a:endParaRPr lang="fr-FR" sz="1300" dirty="0">
              <a:latin typeface="Times New Roman" pitchFamily="18" charset="0"/>
            </a:endParaRPr>
          </a:p>
        </p:txBody>
      </p:sp>
      <p:sp>
        <p:nvSpPr>
          <p:cNvPr id="15426" name="Text Box 79"/>
          <p:cNvSpPr txBox="1">
            <a:spLocks noChangeArrowheads="1"/>
          </p:cNvSpPr>
          <p:nvPr/>
        </p:nvSpPr>
        <p:spPr bwMode="auto">
          <a:xfrm>
            <a:off x="2573841" y="1919106"/>
            <a:ext cx="1368425" cy="154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 smtClean="0">
                <a:latin typeface="Times New Roman" pitchFamily="18" charset="0"/>
              </a:rPr>
              <a:t>Levures capsulées</a:t>
            </a:r>
            <a:endParaRPr lang="fr-FR" sz="1300" dirty="0">
              <a:latin typeface="Times New Roman" pitchFamily="18" charset="0"/>
            </a:endParaRPr>
          </a:p>
        </p:txBody>
      </p:sp>
      <p:sp>
        <p:nvSpPr>
          <p:cNvPr id="15428" name="Text Box 81"/>
          <p:cNvSpPr txBox="1">
            <a:spLocks noChangeArrowheads="1"/>
          </p:cNvSpPr>
          <p:nvPr/>
        </p:nvSpPr>
        <p:spPr bwMode="auto">
          <a:xfrm>
            <a:off x="4545975" y="3615667"/>
            <a:ext cx="13684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 smtClean="0">
                <a:latin typeface="Times New Roman" pitchFamily="18" charset="0"/>
              </a:rPr>
              <a:t>Pas de formation de </a:t>
            </a:r>
            <a:r>
              <a:rPr lang="fr-FR" sz="1300" dirty="0" err="1" smtClean="0">
                <a:latin typeface="Times New Roman" pitchFamily="18" charset="0"/>
              </a:rPr>
              <a:t>pseudomycélium</a:t>
            </a:r>
            <a:endParaRPr lang="fr-FR" sz="1300" i="1" dirty="0">
              <a:latin typeface="Times New Roman" pitchFamily="18" charset="0"/>
            </a:endParaRPr>
          </a:p>
        </p:txBody>
      </p:sp>
      <p:sp>
        <p:nvSpPr>
          <p:cNvPr id="15429" name="Text Box 82"/>
          <p:cNvSpPr txBox="1">
            <a:spLocks noChangeArrowheads="1"/>
          </p:cNvSpPr>
          <p:nvPr/>
        </p:nvSpPr>
        <p:spPr bwMode="auto">
          <a:xfrm>
            <a:off x="4235777" y="5035904"/>
            <a:ext cx="1894855" cy="66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300" dirty="0">
                <a:latin typeface="Times New Roman" pitchFamily="18" charset="0"/>
              </a:rPr>
              <a:t>En </a:t>
            </a:r>
            <a:r>
              <a:rPr lang="fr-FR" sz="1300" dirty="0" smtClean="0">
                <a:latin typeface="Times New Roman" pitchFamily="18" charset="0"/>
              </a:rPr>
              <a:t>24-48H </a:t>
            </a:r>
            <a:r>
              <a:rPr lang="fr-FR" sz="1300" dirty="0">
                <a:latin typeface="Times New Roman" pitchFamily="18" charset="0"/>
              </a:rPr>
              <a:t>: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fr-FR" sz="1300" dirty="0" smtClean="0">
                <a:latin typeface="Times New Roman" pitchFamily="18" charset="0"/>
              </a:rPr>
              <a:t>colonies blanches</a:t>
            </a:r>
            <a:r>
              <a:rPr lang="fr-FR" sz="1300" dirty="0">
                <a:latin typeface="Times New Roman" pitchFamily="18" charset="0"/>
              </a:rPr>
              <a:t>, </a:t>
            </a:r>
            <a:r>
              <a:rPr lang="fr-FR" sz="1300" dirty="0" smtClean="0">
                <a:latin typeface="Times New Roman" pitchFamily="18" charset="0"/>
              </a:rPr>
              <a:t>lisses, brillantes qui deviennent ocre </a:t>
            </a:r>
            <a:endParaRPr lang="fr-FR" sz="1300" i="1" dirty="0">
              <a:latin typeface="Times New Roman" pitchFamily="18" charset="0"/>
            </a:endParaRPr>
          </a:p>
        </p:txBody>
      </p:sp>
      <p:sp>
        <p:nvSpPr>
          <p:cNvPr id="15431" name="Text Box 82"/>
          <p:cNvSpPr txBox="1">
            <a:spLocks noChangeArrowheads="1"/>
          </p:cNvSpPr>
          <p:nvPr/>
        </p:nvSpPr>
        <p:spPr bwMode="auto">
          <a:xfrm>
            <a:off x="4399561" y="2182655"/>
            <a:ext cx="13684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L’</a:t>
            </a:r>
            <a:r>
              <a:rPr lang="fr-FR" sz="1300" dirty="0" err="1">
                <a:latin typeface="Times New Roman" pitchFamily="18" charset="0"/>
              </a:rPr>
              <a:t>actidione</a:t>
            </a:r>
            <a:r>
              <a:rPr lang="fr-FR" sz="1300" dirty="0">
                <a:latin typeface="Times New Roman" pitchFamily="18" charset="0"/>
              </a:rPr>
              <a:t> inhibe </a:t>
            </a:r>
            <a:r>
              <a:rPr lang="fr-FR" sz="1300" i="1" dirty="0" smtClean="0">
                <a:latin typeface="Times New Roman" pitchFamily="18" charset="0"/>
              </a:rPr>
              <a:t>C. </a:t>
            </a:r>
            <a:r>
              <a:rPr lang="fr-FR" sz="1300" i="1" dirty="0" err="1" smtClean="0">
                <a:latin typeface="Times New Roman" pitchFamily="18" charset="0"/>
              </a:rPr>
              <a:t>neoformans</a:t>
            </a:r>
            <a:endParaRPr lang="fr-FR" sz="1300" i="1" dirty="0">
              <a:latin typeface="Times New Roman" pitchFamily="18" charset="0"/>
            </a:endParaRPr>
          </a:p>
        </p:txBody>
      </p:sp>
      <p:sp>
        <p:nvSpPr>
          <p:cNvPr id="15432" name="Text Box 82"/>
          <p:cNvSpPr txBox="1">
            <a:spLocks noChangeArrowheads="1"/>
          </p:cNvSpPr>
          <p:nvPr/>
        </p:nvSpPr>
        <p:spPr bwMode="auto">
          <a:xfrm>
            <a:off x="4011615" y="4357694"/>
            <a:ext cx="2343178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300" dirty="0">
                <a:latin typeface="Times New Roman" pitchFamily="18" charset="0"/>
              </a:rPr>
              <a:t>Incubation 30°C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fr-FR" sz="1300" dirty="0" smtClean="0">
                <a:latin typeface="Times New Roman" pitchFamily="18" charset="0"/>
              </a:rPr>
              <a:t>voire </a:t>
            </a:r>
            <a:r>
              <a:rPr lang="fr-FR" sz="1300" dirty="0">
                <a:latin typeface="Times New Roman" pitchFamily="18" charset="0"/>
              </a:rPr>
              <a:t>37°C pour les prélèvements profonds</a:t>
            </a:r>
            <a:endParaRPr lang="fr-FR" sz="1300" i="1" dirty="0">
              <a:latin typeface="Times New Roman" pitchFamily="18" charset="0"/>
            </a:endParaRP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6213957" y="1857365"/>
            <a:ext cx="1787067" cy="23032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Antigène capsulaire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Connecteur droit avec flèche 73"/>
          <p:cNvCxnSpPr/>
          <p:nvPr/>
        </p:nvCxnSpPr>
        <p:spPr>
          <a:xfrm rot="5400000" flipV="1">
            <a:off x="2892414" y="1036620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rot="5400000" flipV="1">
            <a:off x="4606926" y="1036620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79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64</cp:revision>
  <dcterms:created xsi:type="dcterms:W3CDTF">2008-07-22T13:17:44Z</dcterms:created>
  <dcterms:modified xsi:type="dcterms:W3CDTF">2008-07-22T15:25:24Z</dcterms:modified>
</cp:coreProperties>
</file>