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627600"/>
    <a:srgbClr val="653511"/>
    <a:srgbClr val="577006"/>
    <a:srgbClr val="1B5125"/>
    <a:srgbClr val="8EBA46"/>
    <a:srgbClr val="5E9505"/>
    <a:srgbClr val="8C71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758" autoAdjust="0"/>
  </p:normalViewPr>
  <p:slideViewPr>
    <p:cSldViewPr>
      <p:cViewPr>
        <p:scale>
          <a:sx n="66" d="100"/>
          <a:sy n="66" d="100"/>
        </p:scale>
        <p:origin x="-124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A219-ABD7-46EC-84AC-3A3D296A6CEC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69B1D-F90C-44C5-9F23-8A8C6386AC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A1C2-F252-40A6-BF4E-55DF8C2A10CA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BB0E-A633-4BF0-8F76-909737783A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9010-C01A-43EA-A4A0-194464A54B4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6B46-68E3-4D74-81DC-F6CF304E9C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D22D-0A96-4AEB-B5DF-A68C83D2D58E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5D7E-2005-4702-A1D5-283E5D98BC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7313-0288-4FDE-93A6-5F4E41F9B747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F160-CEDE-46E2-8D40-4A0DFD774E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E43D-87EB-4922-8032-5B5A994E7B6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F173-2490-41B1-A9C1-506518D7EE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8CBE-797B-4E95-B539-98EB0486D094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BA10-A2BD-43F2-A025-488DE557E1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51C8-1459-4670-B3D4-366AC25F85F9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76023-8404-4AC4-A4D5-2DFF0D974C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AA15-09F9-40E8-8E8E-66FBE98D9E5C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EF7C-6879-4CE0-9EE8-C12298235F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363E-EE5B-4E8F-830F-B55DCE23EBB8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C215-19D0-4F72-A41D-29DF313EC1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4342-85D5-46AF-9DC4-18777229490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B6E0-51DC-4207-B0CB-3AB42010C9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9687-5562-418F-B368-2EC282399E41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C5D7-B339-4A31-A92A-C48CF869E9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C7EAAB-5EA1-4386-8644-175D24AAEC5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AB80B5-4417-4B6A-866E-027B53FE4A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7"/>
          <p:cNvSpPr>
            <a:spLocks noChangeArrowheads="1"/>
          </p:cNvSpPr>
          <p:nvPr/>
        </p:nvSpPr>
        <p:spPr bwMode="auto">
          <a:xfrm>
            <a:off x="79375" y="549275"/>
            <a:ext cx="9144000" cy="60483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338" name="ZoneTexte 6"/>
          <p:cNvSpPr txBox="1">
            <a:spLocks noChangeArrowheads="1"/>
          </p:cNvSpPr>
          <p:nvPr/>
        </p:nvSpPr>
        <p:spPr bwMode="auto">
          <a:xfrm>
            <a:off x="5795963" y="3762375"/>
            <a:ext cx="3348037" cy="1739900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Temps de pousse</a:t>
            </a:r>
            <a:r>
              <a:rPr lang="fr-FR" b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24-48H</a:t>
            </a:r>
          </a:p>
          <a:p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Recto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colonies évoluant du blanc au bleu-vert, au vert foncé à gris noirâtre</a:t>
            </a:r>
          </a:p>
          <a:p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Verso</a:t>
            </a:r>
            <a:r>
              <a:rPr lang="fr-FR" b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incolore, jaune, vert, ou brun rouge </a:t>
            </a:r>
          </a:p>
        </p:txBody>
      </p:sp>
      <p:pic>
        <p:nvPicPr>
          <p:cNvPr id="14339" name="Image 22" descr="asp fumi x40 1.png"/>
          <p:cNvPicPr>
            <a:picLocks noChangeAspect="1"/>
          </p:cNvPicPr>
          <p:nvPr/>
        </p:nvPicPr>
        <p:blipFill>
          <a:blip r:embed="rId2"/>
          <a:srcRect t="4959"/>
          <a:stretch>
            <a:fillRect/>
          </a:stretch>
        </p:blipFill>
        <p:spPr bwMode="auto">
          <a:xfrm>
            <a:off x="677863" y="881063"/>
            <a:ext cx="2357437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844772" y="76855"/>
            <a:ext cx="3357586" cy="523220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Aspergillus </a:t>
            </a:r>
            <a:r>
              <a:rPr lang="fr-FR" sz="2800" i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fumigatus</a:t>
            </a:r>
            <a:endParaRPr lang="fr-FR" sz="2800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ZoneTexte 6"/>
          <p:cNvSpPr txBox="1">
            <a:spLocks noChangeArrowheads="1"/>
          </p:cNvSpPr>
          <p:nvPr/>
        </p:nvSpPr>
        <p:spPr bwMode="auto">
          <a:xfrm>
            <a:off x="3178175" y="4398963"/>
            <a:ext cx="2357438" cy="1190625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300µm</a:t>
            </a:r>
          </a:p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lisse, incolore</a:t>
            </a:r>
          </a:p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Evasement progressif au sommet</a:t>
            </a:r>
          </a:p>
        </p:txBody>
      </p:sp>
      <p:sp>
        <p:nvSpPr>
          <p:cNvPr id="14344" name="ZoneTexte 9"/>
          <p:cNvSpPr txBox="1">
            <a:spLocks noChangeArrowheads="1"/>
          </p:cNvSpPr>
          <p:nvPr/>
        </p:nvSpPr>
        <p:spPr bwMode="auto">
          <a:xfrm>
            <a:off x="3178175" y="1792288"/>
            <a:ext cx="2357438" cy="2014537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jusqu’à 100µm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Unisériée, en colonne</a:t>
            </a:r>
          </a:p>
          <a:p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Vésicule hémisphérique</a:t>
            </a:r>
          </a:p>
          <a:p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Conidies petites (2,5-3µm), </a:t>
            </a:r>
            <a:r>
              <a:rPr lang="fr-FR" dirty="0" err="1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globuleuseS</a:t>
            </a:r>
            <a:r>
              <a:rPr lang="fr-FR" dirty="0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vertes, </a:t>
            </a:r>
            <a:r>
              <a:rPr lang="fr-FR" dirty="0" err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échinulées</a:t>
            </a:r>
            <a:endParaRPr lang="fr-FR" dirty="0">
              <a:solidFill>
                <a:srgbClr val="26743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345" name="Connecteur droit 11"/>
          <p:cNvCxnSpPr>
            <a:cxnSpLocks noChangeShapeType="1"/>
          </p:cNvCxnSpPr>
          <p:nvPr/>
        </p:nvCxnSpPr>
        <p:spPr bwMode="auto">
          <a:xfrm flipH="1" flipV="1">
            <a:off x="249238" y="4381500"/>
            <a:ext cx="1928812" cy="1588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4346" name="Connecteur droit 12"/>
          <p:cNvCxnSpPr>
            <a:cxnSpLocks noChangeShapeType="1"/>
          </p:cNvCxnSpPr>
          <p:nvPr/>
        </p:nvCxnSpPr>
        <p:spPr bwMode="auto">
          <a:xfrm flipH="1" flipV="1">
            <a:off x="715963" y="1881188"/>
            <a:ext cx="1389062" cy="1587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4347" name="Connecteur droit 14"/>
          <p:cNvCxnSpPr>
            <a:cxnSpLocks noChangeShapeType="1"/>
          </p:cNvCxnSpPr>
          <p:nvPr/>
        </p:nvCxnSpPr>
        <p:spPr bwMode="auto">
          <a:xfrm flipH="1" flipV="1">
            <a:off x="287338" y="1238250"/>
            <a:ext cx="1389062" cy="1588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4348" name="Connecteur droit 15"/>
          <p:cNvCxnSpPr>
            <a:cxnSpLocks noChangeShapeType="1"/>
          </p:cNvCxnSpPr>
          <p:nvPr/>
        </p:nvCxnSpPr>
        <p:spPr bwMode="auto">
          <a:xfrm flipH="1" flipV="1">
            <a:off x="358775" y="1544638"/>
            <a:ext cx="1389063" cy="1587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79388" y="41148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conidiophore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55625" y="1590675"/>
            <a:ext cx="925513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vésicule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69875" y="1252538"/>
            <a:ext cx="925513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phialides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27000" y="947738"/>
            <a:ext cx="925513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conidies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178170" y="3954466"/>
            <a:ext cx="2357454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Conidiophore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178170" y="1357292"/>
            <a:ext cx="2357454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Tête </a:t>
            </a: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aspergillaire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59" name="Picture 22" descr="Aspergillus fumigatus vert gris boîte"/>
          <p:cNvPicPr>
            <a:picLocks noChangeAspect="1" noChangeArrowheads="1"/>
          </p:cNvPicPr>
          <p:nvPr/>
        </p:nvPicPr>
        <p:blipFill>
          <a:blip r:embed="rId3">
            <a:lum bright="6000" contrast="6000"/>
          </a:blip>
          <a:srcRect/>
          <a:stretch>
            <a:fillRect/>
          </a:stretch>
        </p:blipFill>
        <p:spPr bwMode="auto">
          <a:xfrm>
            <a:off x="5795963" y="1339850"/>
            <a:ext cx="3348037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8"/>
          <p:cNvSpPr txBox="1"/>
          <p:nvPr/>
        </p:nvSpPr>
        <p:spPr>
          <a:xfrm>
            <a:off x="5800039" y="881042"/>
            <a:ext cx="3347992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Macroscopie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071538" y="6171540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76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Seloken</dc:creator>
  <cp:lastModifiedBy>Dumas Karine</cp:lastModifiedBy>
  <cp:revision>74</cp:revision>
  <dcterms:created xsi:type="dcterms:W3CDTF">2008-02-20T15:35:49Z</dcterms:created>
  <dcterms:modified xsi:type="dcterms:W3CDTF">2008-07-22T09:31:43Z</dcterms:modified>
</cp:coreProperties>
</file>