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779AE-2378-4425-9896-82D8F85401B9}" type="datetimeFigureOut">
              <a:rPr lang="fr-FR" smtClean="0"/>
              <a:pPr/>
              <a:t>17/08/2008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3099D-AD69-43EA-AB81-BA7CBEA9D47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ZoneTexte 6"/>
          <p:cNvSpPr txBox="1">
            <a:spLocks noChangeArrowheads="1"/>
          </p:cNvSpPr>
          <p:nvPr/>
        </p:nvSpPr>
        <p:spPr bwMode="auto">
          <a:xfrm>
            <a:off x="5933419" y="3536950"/>
            <a:ext cx="2805113" cy="1739900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Temps de pousse</a:t>
            </a:r>
            <a:r>
              <a:rPr lang="fr-FR" b="1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4-5 j (caractéristique ~ 10 j)</a:t>
            </a:r>
          </a:p>
          <a:p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Recto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colonies duveteuses à poudreuses, blanchâtres à crèmes</a:t>
            </a:r>
          </a:p>
          <a:p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Verso</a:t>
            </a:r>
            <a:r>
              <a:rPr lang="fr-FR" b="1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jaunâtre à brun</a:t>
            </a:r>
          </a:p>
        </p:txBody>
      </p:sp>
      <p:pic>
        <p:nvPicPr>
          <p:cNvPr id="18434" name="Picture 40"/>
          <p:cNvPicPr>
            <a:picLocks noChangeAspect="1" noChangeArrowheads="1"/>
          </p:cNvPicPr>
          <p:nvPr/>
        </p:nvPicPr>
        <p:blipFill>
          <a:blip r:embed="rId2"/>
          <a:srcRect l="19284" t="21208" r="10429" b="4964"/>
          <a:stretch>
            <a:fillRect/>
          </a:stretch>
        </p:blipFill>
        <p:spPr bwMode="auto">
          <a:xfrm>
            <a:off x="5935007" y="1196975"/>
            <a:ext cx="28067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5" descr="mentagro"/>
          <p:cNvPicPr>
            <a:picLocks noChangeAspect="1" noChangeArrowheads="1"/>
          </p:cNvPicPr>
          <p:nvPr/>
        </p:nvPicPr>
        <p:blipFill>
          <a:blip r:embed="rId3"/>
          <a:srcRect l="2573" r="3844" b="15768"/>
          <a:stretch>
            <a:fillRect/>
          </a:stretch>
        </p:blipFill>
        <p:spPr bwMode="auto">
          <a:xfrm>
            <a:off x="179388" y="620713"/>
            <a:ext cx="56165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28"/>
          <p:cNvSpPr>
            <a:spLocks noChangeArrowheads="1"/>
          </p:cNvSpPr>
          <p:nvPr/>
        </p:nvSpPr>
        <p:spPr bwMode="auto">
          <a:xfrm>
            <a:off x="114300" y="549275"/>
            <a:ext cx="8729449" cy="6561209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157777" y="43517"/>
            <a:ext cx="4785398" cy="523221"/>
          </a:xfrm>
          <a:prstGeom prst="rect">
            <a:avLst/>
          </a:prstGeom>
          <a:gradFill flip="none" rotWithShape="1">
            <a:gsLst>
              <a:gs pos="0">
                <a:srgbClr val="FFFF37"/>
              </a:gs>
              <a:gs pos="50000">
                <a:srgbClr val="B4FF69"/>
              </a:gs>
              <a:gs pos="100000">
                <a:srgbClr val="74BD3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800" i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Trichophyton mentagrophytes</a:t>
            </a:r>
          </a:p>
        </p:txBody>
      </p:sp>
      <p:sp>
        <p:nvSpPr>
          <p:cNvPr id="2" name="ZoneTexte 8"/>
          <p:cNvSpPr txBox="1"/>
          <p:nvPr/>
        </p:nvSpPr>
        <p:spPr>
          <a:xfrm>
            <a:off x="5939156" y="773092"/>
            <a:ext cx="2822818" cy="461665"/>
          </a:xfrm>
          <a:prstGeom prst="rect">
            <a:avLst/>
          </a:prstGeom>
          <a:gradFill flip="none" rotWithShape="1">
            <a:gsLst>
              <a:gs pos="0">
                <a:srgbClr val="FFFF37"/>
              </a:gs>
              <a:gs pos="50000">
                <a:srgbClr val="B4FF69"/>
              </a:gs>
              <a:gs pos="100000">
                <a:srgbClr val="74BD3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Macroscopie</a:t>
            </a:r>
          </a:p>
        </p:txBody>
      </p:sp>
      <p:sp>
        <p:nvSpPr>
          <p:cNvPr id="18444" name="ZoneTexte 9"/>
          <p:cNvSpPr txBox="1">
            <a:spLocks noChangeArrowheads="1"/>
          </p:cNvSpPr>
          <p:nvPr/>
        </p:nvSpPr>
        <p:spPr bwMode="auto">
          <a:xfrm>
            <a:off x="201613" y="5308600"/>
            <a:ext cx="5594350" cy="1739900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/>
            <a:r>
              <a:rPr lang="fr-FR" b="1" dirty="0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Mycélium </a:t>
            </a:r>
            <a:r>
              <a:rPr lang="fr-FR" dirty="0" smtClean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souvent articulé en 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angle droit (croix de Lorraine) +/- vrilles ou spirales</a:t>
            </a:r>
          </a:p>
          <a:p>
            <a:pPr algn="ctr"/>
            <a:r>
              <a:rPr lang="fr-FR" b="1" dirty="0" err="1" smtClean="0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Macroconidies</a:t>
            </a:r>
            <a:r>
              <a:rPr lang="fr-FR" dirty="0" smtClean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: 20-50 x 10-12 µm</a:t>
            </a:r>
          </a:p>
          <a:p>
            <a:pPr algn="ctr"/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Rares, forme de massue, </a:t>
            </a:r>
            <a:r>
              <a:rPr lang="fr-FR" smtClean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paroi lisse et mince, 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3-6 logettes</a:t>
            </a:r>
          </a:p>
          <a:p>
            <a:pPr algn="ctr"/>
            <a:r>
              <a:rPr lang="fr-FR" b="1" dirty="0" err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Microconidies</a:t>
            </a:r>
            <a:r>
              <a:rPr lang="fr-FR" dirty="0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 : rondes, solitaires ou nombreuses disposées en buisson ou pyriformes disposées en </a:t>
            </a:r>
            <a:r>
              <a:rPr lang="fr-FR" dirty="0" err="1">
                <a:solidFill>
                  <a:srgbClr val="267435"/>
                </a:solidFill>
                <a:latin typeface="Times New Roman" pitchFamily="18" charset="0"/>
                <a:cs typeface="Times New Roman" pitchFamily="18" charset="0"/>
              </a:rPr>
              <a:t>acladium</a:t>
            </a:r>
            <a:endParaRPr lang="fr-FR" dirty="0">
              <a:solidFill>
                <a:srgbClr val="2674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45" name="ZoneTexte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71438" y="4799013"/>
            <a:ext cx="611346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Text Box 18"/>
          <p:cNvSpPr txBox="1">
            <a:spLocks noChangeArrowheads="1"/>
          </p:cNvSpPr>
          <p:nvPr/>
        </p:nvSpPr>
        <p:spPr bwMode="auto">
          <a:xfrm>
            <a:off x="282575" y="4908550"/>
            <a:ext cx="5567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0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Microscopie</a:t>
            </a:r>
          </a:p>
        </p:txBody>
      </p:sp>
      <p:sp>
        <p:nvSpPr>
          <p:cNvPr id="18447" name="ZoneTexte 6"/>
          <p:cNvSpPr txBox="1">
            <a:spLocks noChangeArrowheads="1"/>
          </p:cNvSpPr>
          <p:nvPr/>
        </p:nvSpPr>
        <p:spPr bwMode="auto">
          <a:xfrm>
            <a:off x="5930244" y="5942013"/>
            <a:ext cx="2803525" cy="366712"/>
          </a:xfrm>
          <a:prstGeom prst="rect">
            <a:avLst/>
          </a:prstGeom>
          <a:solidFill>
            <a:srgbClr val="EDF6C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b="1">
                <a:solidFill>
                  <a:srgbClr val="1B5125"/>
                </a:solidFill>
                <a:latin typeface="Times New Roman" pitchFamily="18" charset="0"/>
                <a:cs typeface="Times New Roman" pitchFamily="18" charset="0"/>
              </a:rPr>
              <a:t>Uréase positif</a:t>
            </a:r>
            <a:endParaRPr lang="fr-FR">
              <a:solidFill>
                <a:srgbClr val="2674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oneTexte 8"/>
          <p:cNvSpPr txBox="1"/>
          <p:nvPr/>
        </p:nvSpPr>
        <p:spPr>
          <a:xfrm>
            <a:off x="5929322" y="5526067"/>
            <a:ext cx="2822818" cy="461665"/>
          </a:xfrm>
          <a:prstGeom prst="rect">
            <a:avLst/>
          </a:prstGeom>
          <a:gradFill flip="none" rotWithShape="1">
            <a:gsLst>
              <a:gs pos="0">
                <a:srgbClr val="FFFF37"/>
              </a:gs>
              <a:gs pos="50000">
                <a:srgbClr val="B4FF69"/>
              </a:gs>
              <a:gs pos="100000">
                <a:srgbClr val="74BD3D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fr-FR" sz="240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Test biochimique</a:t>
            </a:r>
          </a:p>
        </p:txBody>
      </p:sp>
      <p:sp>
        <p:nvSpPr>
          <p:cNvPr id="18451" name="Text Box 41"/>
          <p:cNvSpPr txBox="1">
            <a:spLocks noChangeArrowheads="1"/>
          </p:cNvSpPr>
          <p:nvPr/>
        </p:nvSpPr>
        <p:spPr bwMode="auto">
          <a:xfrm>
            <a:off x="6798607" y="3213100"/>
            <a:ext cx="201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solidFill>
                  <a:schemeClr val="bg2"/>
                </a:solidFill>
              </a:rPr>
              <a:t>A remplacer</a:t>
            </a:r>
            <a:r>
              <a:rPr lang="fr-FR"/>
              <a:t>	</a:t>
            </a:r>
          </a:p>
        </p:txBody>
      </p:sp>
      <p:sp>
        <p:nvSpPr>
          <p:cNvPr id="18453" name="Text Box 28"/>
          <p:cNvSpPr txBox="1">
            <a:spLocks noChangeArrowheads="1"/>
          </p:cNvSpPr>
          <p:nvPr/>
        </p:nvSpPr>
        <p:spPr bwMode="auto">
          <a:xfrm>
            <a:off x="3784600" y="4546600"/>
            <a:ext cx="2089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400" b="1">
                <a:latin typeface="Times New Roman" pitchFamily="18" charset="0"/>
              </a:rPr>
              <a:t>Hospices civils de Lyon©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92</Words>
  <Application>Microsoft Office PowerPoint</Application>
  <PresentationFormat>Affichage à l'écran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Dumas Karine</dc:creator>
  <cp:lastModifiedBy>Dumas Karine</cp:lastModifiedBy>
  <cp:revision>32</cp:revision>
  <dcterms:created xsi:type="dcterms:W3CDTF">2008-07-22T13:17:44Z</dcterms:created>
  <dcterms:modified xsi:type="dcterms:W3CDTF">2008-08-17T09:04:30Z</dcterms:modified>
</cp:coreProperties>
</file>