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B1324-F518-4FD3-815D-A05942C9850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B94F4-C0C5-4F80-AA8F-2E9282893E3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/>
        </p:nvSpPr>
        <p:spPr bwMode="auto">
          <a:xfrm rot="5400000">
            <a:off x="3648081" y="1485875"/>
            <a:ext cx="5572140" cy="3714777"/>
          </a:xfrm>
          <a:prstGeom prst="doubleWave">
            <a:avLst>
              <a:gd name="adj1" fmla="val 6500"/>
              <a:gd name="adj2" fmla="val 0"/>
            </a:avLst>
          </a:prstGeom>
          <a:gradFill rotWithShape="1">
            <a:gsLst>
              <a:gs pos="0">
                <a:srgbClr val="CC9900"/>
              </a:gs>
              <a:gs pos="50000">
                <a:srgbClr val="FFD581"/>
              </a:gs>
              <a:gs pos="100000">
                <a:srgbClr val="CC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23" name="AutoShape 4"/>
          <p:cNvSpPr>
            <a:spLocks noChangeArrowheads="1"/>
          </p:cNvSpPr>
          <p:nvPr/>
        </p:nvSpPr>
        <p:spPr bwMode="auto">
          <a:xfrm rot="10800000">
            <a:off x="3286115" y="642918"/>
            <a:ext cx="1214447" cy="5332430"/>
          </a:xfrm>
          <a:prstGeom prst="flowChartMagneticDisk">
            <a:avLst/>
          </a:prstGeom>
          <a:gradFill flip="none" rotWithShape="1">
            <a:gsLst>
              <a:gs pos="0">
                <a:srgbClr val="FF3737"/>
              </a:gs>
              <a:gs pos="12000">
                <a:srgbClr val="FF7575"/>
              </a:gs>
              <a:gs pos="50000">
                <a:schemeClr val="bg1"/>
              </a:gs>
              <a:gs pos="88000">
                <a:srgbClr val="FF7575"/>
              </a:gs>
              <a:gs pos="100000">
                <a:srgbClr val="FF3737"/>
              </a:gs>
            </a:gsLst>
            <a:lin ang="10800000" scaled="1"/>
            <a:tileRect/>
          </a:gradFill>
          <a:ln w="25400">
            <a:noFill/>
            <a:round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6286511" y="559417"/>
            <a:ext cx="1214445" cy="268032"/>
          </a:xfrm>
          <a:prstGeom prst="rect">
            <a:avLst/>
          </a:prstGeom>
          <a:gradFill rotWithShape="1">
            <a:gsLst>
              <a:gs pos="0">
                <a:srgbClr val="FFD581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tIns="108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</a:rPr>
              <a:t>INTESTIN</a:t>
            </a:r>
          </a:p>
        </p:txBody>
      </p:sp>
      <p:sp>
        <p:nvSpPr>
          <p:cNvPr id="27" name="Flèche en arc 26"/>
          <p:cNvSpPr/>
          <p:nvPr/>
        </p:nvSpPr>
        <p:spPr>
          <a:xfrm rot="16200000">
            <a:off x="336351" y="1050715"/>
            <a:ext cx="7328290" cy="4286280"/>
          </a:xfrm>
          <a:prstGeom prst="circularArrow">
            <a:avLst>
              <a:gd name="adj1" fmla="val 4827"/>
              <a:gd name="adj2" fmla="val 586861"/>
              <a:gd name="adj3" fmla="val 2804598"/>
              <a:gd name="adj4" fmla="val 11122384"/>
              <a:gd name="adj5" fmla="val 6313"/>
            </a:avLst>
          </a:prstGeom>
          <a:gradFill>
            <a:gsLst>
              <a:gs pos="0">
                <a:srgbClr val="FAFD7B"/>
              </a:gs>
              <a:gs pos="42000">
                <a:srgbClr val="91DA4E"/>
              </a:gs>
              <a:gs pos="100000">
                <a:srgbClr val="003300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15" name="Image 14" descr="rhabditoide.pn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21259518" flipV="1">
            <a:off x="5529600" y="3725366"/>
            <a:ext cx="244272" cy="596770"/>
          </a:xfrm>
          <a:prstGeom prst="rect">
            <a:avLst/>
          </a:prstGeom>
        </p:spPr>
      </p:pic>
      <p:sp>
        <p:nvSpPr>
          <p:cNvPr id="16" name="Flèche en arc 15"/>
          <p:cNvSpPr/>
          <p:nvPr/>
        </p:nvSpPr>
        <p:spPr>
          <a:xfrm rot="15079553">
            <a:off x="3679091" y="751612"/>
            <a:ext cx="3566223" cy="3650553"/>
          </a:xfrm>
          <a:prstGeom prst="circularArrow">
            <a:avLst>
              <a:gd name="adj1" fmla="val 4096"/>
              <a:gd name="adj2" fmla="val 594807"/>
              <a:gd name="adj3" fmla="val 4084199"/>
              <a:gd name="adj4" fmla="val 12000497"/>
              <a:gd name="adj5" fmla="val 6313"/>
            </a:avLst>
          </a:prstGeom>
          <a:gradFill>
            <a:gsLst>
              <a:gs pos="0">
                <a:srgbClr val="FFC000"/>
              </a:gs>
              <a:gs pos="100000">
                <a:srgbClr val="C27300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3" name="AutoShape 10"/>
          <p:cNvSpPr>
            <a:spLocks noChangeArrowheads="1"/>
          </p:cNvSpPr>
          <p:nvPr/>
        </p:nvSpPr>
        <p:spPr bwMode="auto">
          <a:xfrm rot="5400000">
            <a:off x="3321835" y="3250405"/>
            <a:ext cx="1214446" cy="1428760"/>
          </a:xfrm>
          <a:prstGeom prst="rtTriangle">
            <a:avLst/>
          </a:prstGeom>
          <a:gradFill>
            <a:gsLst>
              <a:gs pos="0">
                <a:schemeClr val="bg1"/>
              </a:gs>
              <a:gs pos="100000">
                <a:srgbClr val="E2B3FF"/>
              </a:gs>
            </a:gsLst>
            <a:path path="circle">
              <a:fillToRect l="50000" t="50000" r="50000" b="50000"/>
            </a:path>
          </a:gradFill>
          <a:ln w="25400">
            <a:solidFill>
              <a:srgbClr val="9900CC"/>
            </a:solidFill>
            <a:miter lim="800000"/>
            <a:headEnd/>
            <a:tailEnd/>
          </a:ln>
          <a:effectLst>
            <a:outerShdw blurRad="190500" dist="127000" dir="2700000" algn="ctr" rotWithShape="0">
              <a:srgbClr val="000000">
                <a:alpha val="3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ZoneTexte 2222"/>
          <p:cNvSpPr txBox="1">
            <a:spLocks noChangeArrowheads="1"/>
          </p:cNvSpPr>
          <p:nvPr/>
        </p:nvSpPr>
        <p:spPr bwMode="auto">
          <a:xfrm>
            <a:off x="3500430" y="3357562"/>
            <a:ext cx="573055" cy="318924"/>
          </a:xfrm>
          <a:prstGeom prst="rect">
            <a:avLst/>
          </a:prstGeom>
          <a:solidFill>
            <a:srgbClr val="CC66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FOIE</a:t>
            </a:r>
          </a:p>
        </p:txBody>
      </p:sp>
      <p:grpSp>
        <p:nvGrpSpPr>
          <p:cNvPr id="2" name="Groupe 23"/>
          <p:cNvGrpSpPr/>
          <p:nvPr/>
        </p:nvGrpSpPr>
        <p:grpSpPr>
          <a:xfrm>
            <a:off x="3714745" y="571480"/>
            <a:ext cx="1238196" cy="1222584"/>
            <a:chOff x="7262894" y="2428868"/>
            <a:chExt cx="1881106" cy="1857388"/>
          </a:xfrm>
        </p:grpSpPr>
        <p:sp>
          <p:nvSpPr>
            <p:cNvPr id="110" name="Oval 239"/>
            <p:cNvSpPr>
              <a:spLocks noChangeArrowheads="1"/>
            </p:cNvSpPr>
            <p:nvPr/>
          </p:nvSpPr>
          <p:spPr bwMode="auto">
            <a:xfrm>
              <a:off x="7262894" y="2428868"/>
              <a:ext cx="936000" cy="1857388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rgbClr val="9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/>
              <a:endParaRPr lang="fr-FR"/>
            </a:p>
          </p:txBody>
        </p:sp>
        <p:sp>
          <p:nvSpPr>
            <p:cNvPr id="114" name="Oval 240"/>
            <p:cNvSpPr>
              <a:spLocks noChangeArrowheads="1"/>
            </p:cNvSpPr>
            <p:nvPr/>
          </p:nvSpPr>
          <p:spPr bwMode="auto">
            <a:xfrm>
              <a:off x="8211696" y="2428868"/>
              <a:ext cx="932304" cy="1857388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rgbClr val="9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/>
              <a:endParaRPr lang="fr-FR"/>
            </a:p>
          </p:txBody>
        </p:sp>
      </p:grpSp>
      <p:sp>
        <p:nvSpPr>
          <p:cNvPr id="115" name="Text Box 247"/>
          <p:cNvSpPr txBox="1">
            <a:spLocks noChangeArrowheads="1"/>
          </p:cNvSpPr>
          <p:nvPr/>
        </p:nvSpPr>
        <p:spPr bwMode="auto">
          <a:xfrm>
            <a:off x="3857621" y="571480"/>
            <a:ext cx="935038" cy="304800"/>
          </a:xfrm>
          <a:prstGeom prst="rect">
            <a:avLst/>
          </a:prstGeom>
          <a:solidFill>
            <a:srgbClr val="9FFFFF">
              <a:alpha val="6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latin typeface="Times New Roman" pitchFamily="18" charset="0"/>
              </a:rPr>
              <a:t>POUMON</a:t>
            </a:r>
          </a:p>
        </p:txBody>
      </p:sp>
      <p:grpSp>
        <p:nvGrpSpPr>
          <p:cNvPr id="3" name="Groupe 70"/>
          <p:cNvGrpSpPr/>
          <p:nvPr/>
        </p:nvGrpSpPr>
        <p:grpSpPr>
          <a:xfrm flipH="1">
            <a:off x="6250699" y="5381200"/>
            <a:ext cx="142876" cy="79375"/>
            <a:chOff x="1928794" y="6072206"/>
            <a:chExt cx="642942" cy="357190"/>
          </a:xfrm>
        </p:grpSpPr>
        <p:sp>
          <p:nvSpPr>
            <p:cNvPr id="19" name="Ellipse 18"/>
            <p:cNvSpPr/>
            <p:nvPr/>
          </p:nvSpPr>
          <p:spPr>
            <a:xfrm>
              <a:off x="1928794" y="6072206"/>
              <a:ext cx="642942" cy="357190"/>
            </a:xfrm>
            <a:prstGeom prst="ellipse">
              <a:avLst/>
            </a:prstGeom>
            <a:solidFill>
              <a:srgbClr val="FCE2A2"/>
            </a:solidFill>
            <a:ln>
              <a:solidFill>
                <a:srgbClr val="C27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Ellipse 19"/>
            <p:cNvSpPr/>
            <p:nvPr/>
          </p:nvSpPr>
          <p:spPr>
            <a:xfrm>
              <a:off x="2013614" y="6157026"/>
              <a:ext cx="490542" cy="223838"/>
            </a:xfrm>
            <a:prstGeom prst="ellipse">
              <a:avLst/>
            </a:prstGeom>
            <a:solidFill>
              <a:srgbClr val="FBD575"/>
            </a:solidFill>
            <a:ln w="12700">
              <a:solidFill>
                <a:srgbClr val="FA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6" name="Groupe 92"/>
          <p:cNvGrpSpPr/>
          <p:nvPr/>
        </p:nvGrpSpPr>
        <p:grpSpPr>
          <a:xfrm flipH="1">
            <a:off x="6286512" y="5297699"/>
            <a:ext cx="142876" cy="79375"/>
            <a:chOff x="1928794" y="6072206"/>
            <a:chExt cx="642942" cy="357190"/>
          </a:xfrm>
        </p:grpSpPr>
        <p:sp>
          <p:nvSpPr>
            <p:cNvPr id="28" name="Ellipse 27"/>
            <p:cNvSpPr/>
            <p:nvPr/>
          </p:nvSpPr>
          <p:spPr>
            <a:xfrm>
              <a:off x="1928794" y="6072206"/>
              <a:ext cx="642942" cy="357190"/>
            </a:xfrm>
            <a:prstGeom prst="ellipse">
              <a:avLst/>
            </a:prstGeom>
            <a:solidFill>
              <a:srgbClr val="FCE2A2"/>
            </a:solidFill>
            <a:ln>
              <a:solidFill>
                <a:srgbClr val="C27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Ellipse 28"/>
            <p:cNvSpPr/>
            <p:nvPr/>
          </p:nvSpPr>
          <p:spPr>
            <a:xfrm>
              <a:off x="2013614" y="6157026"/>
              <a:ext cx="490542" cy="223838"/>
            </a:xfrm>
            <a:prstGeom prst="ellipse">
              <a:avLst/>
            </a:prstGeom>
            <a:solidFill>
              <a:srgbClr val="FBD575"/>
            </a:solidFill>
            <a:ln w="12700">
              <a:solidFill>
                <a:srgbClr val="FA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" name="Groupe 92"/>
          <p:cNvGrpSpPr/>
          <p:nvPr/>
        </p:nvGrpSpPr>
        <p:grpSpPr>
          <a:xfrm flipH="1">
            <a:off x="6238824" y="5476012"/>
            <a:ext cx="142876" cy="79375"/>
            <a:chOff x="1928794" y="6072206"/>
            <a:chExt cx="642942" cy="357190"/>
          </a:xfrm>
        </p:grpSpPr>
        <p:sp>
          <p:nvSpPr>
            <p:cNvPr id="31" name="Ellipse 30"/>
            <p:cNvSpPr/>
            <p:nvPr/>
          </p:nvSpPr>
          <p:spPr>
            <a:xfrm>
              <a:off x="1928794" y="6072206"/>
              <a:ext cx="642942" cy="357190"/>
            </a:xfrm>
            <a:prstGeom prst="ellipse">
              <a:avLst/>
            </a:prstGeom>
            <a:solidFill>
              <a:srgbClr val="FCE2A2"/>
            </a:solidFill>
            <a:ln>
              <a:solidFill>
                <a:srgbClr val="C27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Ellipse 31"/>
            <p:cNvSpPr/>
            <p:nvPr/>
          </p:nvSpPr>
          <p:spPr>
            <a:xfrm>
              <a:off x="2013614" y="6157026"/>
              <a:ext cx="490542" cy="223838"/>
            </a:xfrm>
            <a:prstGeom prst="ellipse">
              <a:avLst/>
            </a:prstGeom>
            <a:solidFill>
              <a:srgbClr val="FBD575"/>
            </a:solidFill>
            <a:ln w="12700">
              <a:solidFill>
                <a:srgbClr val="FA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" name="Groupe 92"/>
          <p:cNvGrpSpPr/>
          <p:nvPr/>
        </p:nvGrpSpPr>
        <p:grpSpPr>
          <a:xfrm flipH="1">
            <a:off x="6215074" y="5547826"/>
            <a:ext cx="142876" cy="79375"/>
            <a:chOff x="1928794" y="6072206"/>
            <a:chExt cx="642942" cy="357190"/>
          </a:xfrm>
        </p:grpSpPr>
        <p:sp>
          <p:nvSpPr>
            <p:cNvPr id="34" name="Ellipse 33"/>
            <p:cNvSpPr/>
            <p:nvPr/>
          </p:nvSpPr>
          <p:spPr>
            <a:xfrm>
              <a:off x="1928794" y="6072206"/>
              <a:ext cx="642942" cy="357190"/>
            </a:xfrm>
            <a:prstGeom prst="ellipse">
              <a:avLst/>
            </a:prstGeom>
            <a:solidFill>
              <a:srgbClr val="FCE2A2"/>
            </a:solidFill>
            <a:ln>
              <a:solidFill>
                <a:srgbClr val="C27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Ellipse 34"/>
            <p:cNvSpPr/>
            <p:nvPr/>
          </p:nvSpPr>
          <p:spPr>
            <a:xfrm>
              <a:off x="2013614" y="6157026"/>
              <a:ext cx="490542" cy="223838"/>
            </a:xfrm>
            <a:prstGeom prst="ellipse">
              <a:avLst/>
            </a:prstGeom>
            <a:solidFill>
              <a:srgbClr val="FBD575"/>
            </a:solidFill>
            <a:ln w="12700">
              <a:solidFill>
                <a:srgbClr val="FA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" name="Groupe 92"/>
          <p:cNvGrpSpPr/>
          <p:nvPr/>
        </p:nvGrpSpPr>
        <p:grpSpPr>
          <a:xfrm flipH="1">
            <a:off x="6143636" y="5429264"/>
            <a:ext cx="142876" cy="79375"/>
            <a:chOff x="1928794" y="6072206"/>
            <a:chExt cx="642942" cy="357190"/>
          </a:xfrm>
        </p:grpSpPr>
        <p:sp>
          <p:nvSpPr>
            <p:cNvPr id="37" name="Ellipse 36"/>
            <p:cNvSpPr/>
            <p:nvPr/>
          </p:nvSpPr>
          <p:spPr>
            <a:xfrm>
              <a:off x="1928794" y="6072206"/>
              <a:ext cx="642942" cy="357190"/>
            </a:xfrm>
            <a:prstGeom prst="ellipse">
              <a:avLst/>
            </a:prstGeom>
            <a:solidFill>
              <a:srgbClr val="FCE2A2"/>
            </a:solidFill>
            <a:ln>
              <a:solidFill>
                <a:srgbClr val="C27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Ellipse 37"/>
            <p:cNvSpPr/>
            <p:nvPr/>
          </p:nvSpPr>
          <p:spPr>
            <a:xfrm>
              <a:off x="2013614" y="6157026"/>
              <a:ext cx="490542" cy="223838"/>
            </a:xfrm>
            <a:prstGeom prst="ellipse">
              <a:avLst/>
            </a:prstGeom>
            <a:solidFill>
              <a:srgbClr val="FBD575"/>
            </a:solidFill>
            <a:ln w="12700">
              <a:solidFill>
                <a:srgbClr val="FA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0" name="Groupe 67"/>
          <p:cNvGrpSpPr/>
          <p:nvPr/>
        </p:nvGrpSpPr>
        <p:grpSpPr>
          <a:xfrm flipH="1">
            <a:off x="6179637" y="5321261"/>
            <a:ext cx="142876" cy="79375"/>
            <a:chOff x="1928794" y="6072206"/>
            <a:chExt cx="642942" cy="357190"/>
          </a:xfrm>
        </p:grpSpPr>
        <p:sp>
          <p:nvSpPr>
            <p:cNvPr id="40" name="Ellipse 39"/>
            <p:cNvSpPr/>
            <p:nvPr/>
          </p:nvSpPr>
          <p:spPr>
            <a:xfrm>
              <a:off x="1928794" y="6072206"/>
              <a:ext cx="642942" cy="357190"/>
            </a:xfrm>
            <a:prstGeom prst="ellipse">
              <a:avLst/>
            </a:prstGeom>
            <a:solidFill>
              <a:srgbClr val="FCE2A2"/>
            </a:solidFill>
            <a:ln>
              <a:solidFill>
                <a:srgbClr val="C27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Ellipse 40"/>
            <p:cNvSpPr/>
            <p:nvPr/>
          </p:nvSpPr>
          <p:spPr>
            <a:xfrm>
              <a:off x="2013614" y="6157026"/>
              <a:ext cx="490542" cy="223838"/>
            </a:xfrm>
            <a:prstGeom prst="ellipse">
              <a:avLst/>
            </a:prstGeom>
            <a:solidFill>
              <a:srgbClr val="FBD575"/>
            </a:solidFill>
            <a:ln w="12700">
              <a:solidFill>
                <a:srgbClr val="FA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1" name="Groupe 70"/>
          <p:cNvGrpSpPr/>
          <p:nvPr/>
        </p:nvGrpSpPr>
        <p:grpSpPr>
          <a:xfrm flipH="1">
            <a:off x="5607757" y="2274493"/>
            <a:ext cx="142876" cy="79375"/>
            <a:chOff x="1928794" y="6072206"/>
            <a:chExt cx="642942" cy="357190"/>
          </a:xfrm>
        </p:grpSpPr>
        <p:sp>
          <p:nvSpPr>
            <p:cNvPr id="43" name="Ellipse 42"/>
            <p:cNvSpPr/>
            <p:nvPr/>
          </p:nvSpPr>
          <p:spPr>
            <a:xfrm>
              <a:off x="1928794" y="6072206"/>
              <a:ext cx="642942" cy="357190"/>
            </a:xfrm>
            <a:prstGeom prst="ellipse">
              <a:avLst/>
            </a:prstGeom>
            <a:solidFill>
              <a:srgbClr val="FCE2A2"/>
            </a:solidFill>
            <a:ln>
              <a:solidFill>
                <a:srgbClr val="C27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Ellipse 43"/>
            <p:cNvSpPr/>
            <p:nvPr/>
          </p:nvSpPr>
          <p:spPr>
            <a:xfrm>
              <a:off x="2013614" y="6157026"/>
              <a:ext cx="490542" cy="223838"/>
            </a:xfrm>
            <a:prstGeom prst="ellipse">
              <a:avLst/>
            </a:prstGeom>
            <a:solidFill>
              <a:srgbClr val="FBD575"/>
            </a:solidFill>
            <a:ln w="12700">
              <a:solidFill>
                <a:srgbClr val="FA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2" name="Groupe 92"/>
          <p:cNvGrpSpPr/>
          <p:nvPr/>
        </p:nvGrpSpPr>
        <p:grpSpPr>
          <a:xfrm flipH="1">
            <a:off x="5643570" y="2190992"/>
            <a:ext cx="142876" cy="79375"/>
            <a:chOff x="1928794" y="6072206"/>
            <a:chExt cx="642942" cy="357190"/>
          </a:xfrm>
        </p:grpSpPr>
        <p:sp>
          <p:nvSpPr>
            <p:cNvPr id="46" name="Ellipse 45"/>
            <p:cNvSpPr/>
            <p:nvPr/>
          </p:nvSpPr>
          <p:spPr>
            <a:xfrm>
              <a:off x="1928794" y="6072206"/>
              <a:ext cx="642942" cy="357190"/>
            </a:xfrm>
            <a:prstGeom prst="ellipse">
              <a:avLst/>
            </a:prstGeom>
            <a:solidFill>
              <a:srgbClr val="FCE2A2"/>
            </a:solidFill>
            <a:ln>
              <a:solidFill>
                <a:srgbClr val="C27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Ellipse 46"/>
            <p:cNvSpPr/>
            <p:nvPr/>
          </p:nvSpPr>
          <p:spPr>
            <a:xfrm>
              <a:off x="2013614" y="6157026"/>
              <a:ext cx="490542" cy="223838"/>
            </a:xfrm>
            <a:prstGeom prst="ellipse">
              <a:avLst/>
            </a:prstGeom>
            <a:solidFill>
              <a:srgbClr val="FBD575"/>
            </a:solidFill>
            <a:ln w="12700">
              <a:solidFill>
                <a:srgbClr val="FA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3" name="Groupe 92"/>
          <p:cNvGrpSpPr/>
          <p:nvPr/>
        </p:nvGrpSpPr>
        <p:grpSpPr>
          <a:xfrm flipH="1">
            <a:off x="5500694" y="2322557"/>
            <a:ext cx="142876" cy="79375"/>
            <a:chOff x="1928794" y="6072206"/>
            <a:chExt cx="642942" cy="357190"/>
          </a:xfrm>
        </p:grpSpPr>
        <p:sp>
          <p:nvSpPr>
            <p:cNvPr id="49" name="Ellipse 48"/>
            <p:cNvSpPr/>
            <p:nvPr/>
          </p:nvSpPr>
          <p:spPr>
            <a:xfrm>
              <a:off x="1928794" y="6072206"/>
              <a:ext cx="642942" cy="357190"/>
            </a:xfrm>
            <a:prstGeom prst="ellipse">
              <a:avLst/>
            </a:prstGeom>
            <a:solidFill>
              <a:srgbClr val="FCE2A2"/>
            </a:solidFill>
            <a:ln>
              <a:solidFill>
                <a:srgbClr val="C27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Ellipse 49"/>
            <p:cNvSpPr/>
            <p:nvPr/>
          </p:nvSpPr>
          <p:spPr>
            <a:xfrm>
              <a:off x="2013614" y="6157026"/>
              <a:ext cx="490542" cy="223838"/>
            </a:xfrm>
            <a:prstGeom prst="ellipse">
              <a:avLst/>
            </a:prstGeom>
            <a:solidFill>
              <a:srgbClr val="FBD575"/>
            </a:solidFill>
            <a:ln w="12700">
              <a:solidFill>
                <a:srgbClr val="FA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4" name="Groupe 67"/>
          <p:cNvGrpSpPr/>
          <p:nvPr/>
        </p:nvGrpSpPr>
        <p:grpSpPr>
          <a:xfrm flipH="1">
            <a:off x="5536695" y="2214554"/>
            <a:ext cx="142876" cy="79375"/>
            <a:chOff x="1928794" y="6072206"/>
            <a:chExt cx="642942" cy="357190"/>
          </a:xfrm>
        </p:grpSpPr>
        <p:sp>
          <p:nvSpPr>
            <p:cNvPr id="52" name="Ellipse 51"/>
            <p:cNvSpPr/>
            <p:nvPr/>
          </p:nvSpPr>
          <p:spPr>
            <a:xfrm>
              <a:off x="1928794" y="6072206"/>
              <a:ext cx="642942" cy="357190"/>
            </a:xfrm>
            <a:prstGeom prst="ellipse">
              <a:avLst/>
            </a:prstGeom>
            <a:solidFill>
              <a:srgbClr val="FCE2A2"/>
            </a:solidFill>
            <a:ln>
              <a:solidFill>
                <a:srgbClr val="C27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Ellipse 52"/>
            <p:cNvSpPr/>
            <p:nvPr/>
          </p:nvSpPr>
          <p:spPr>
            <a:xfrm>
              <a:off x="2013614" y="6157026"/>
              <a:ext cx="490542" cy="223838"/>
            </a:xfrm>
            <a:prstGeom prst="ellipse">
              <a:avLst/>
            </a:prstGeom>
            <a:solidFill>
              <a:srgbClr val="FBD575"/>
            </a:solidFill>
            <a:ln w="12700">
              <a:solidFill>
                <a:srgbClr val="FA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4" name="Flèche vers le bas 53"/>
          <p:cNvSpPr/>
          <p:nvPr/>
        </p:nvSpPr>
        <p:spPr>
          <a:xfrm>
            <a:off x="5500694" y="2571744"/>
            <a:ext cx="285752" cy="1071570"/>
          </a:xfrm>
          <a:prstGeom prst="downArrow">
            <a:avLst/>
          </a:prstGeom>
          <a:gradFill flip="none" rotWithShape="1">
            <a:gsLst>
              <a:gs pos="0">
                <a:srgbClr val="FFC000"/>
              </a:gs>
              <a:gs pos="100000">
                <a:srgbClr val="C273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7" name="Groupe 70"/>
          <p:cNvGrpSpPr/>
          <p:nvPr/>
        </p:nvGrpSpPr>
        <p:grpSpPr>
          <a:xfrm flipH="1">
            <a:off x="4107559" y="6405646"/>
            <a:ext cx="142876" cy="79375"/>
            <a:chOff x="1928794" y="6072206"/>
            <a:chExt cx="642942" cy="357190"/>
          </a:xfrm>
        </p:grpSpPr>
        <p:sp>
          <p:nvSpPr>
            <p:cNvPr id="56" name="Ellipse 55"/>
            <p:cNvSpPr/>
            <p:nvPr/>
          </p:nvSpPr>
          <p:spPr>
            <a:xfrm>
              <a:off x="1928794" y="6072206"/>
              <a:ext cx="642942" cy="357190"/>
            </a:xfrm>
            <a:prstGeom prst="ellipse">
              <a:avLst/>
            </a:prstGeom>
            <a:solidFill>
              <a:srgbClr val="FCE2A2"/>
            </a:solidFill>
            <a:ln>
              <a:solidFill>
                <a:srgbClr val="C27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Ellipse 56"/>
            <p:cNvSpPr/>
            <p:nvPr/>
          </p:nvSpPr>
          <p:spPr>
            <a:xfrm>
              <a:off x="2013614" y="6157026"/>
              <a:ext cx="490542" cy="223838"/>
            </a:xfrm>
            <a:prstGeom prst="ellipse">
              <a:avLst/>
            </a:prstGeom>
            <a:solidFill>
              <a:srgbClr val="FBD575"/>
            </a:solidFill>
            <a:ln w="12700">
              <a:solidFill>
                <a:srgbClr val="FA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8" name="Groupe 92"/>
          <p:cNvGrpSpPr/>
          <p:nvPr/>
        </p:nvGrpSpPr>
        <p:grpSpPr>
          <a:xfrm flipH="1">
            <a:off x="4095684" y="6500458"/>
            <a:ext cx="142876" cy="79375"/>
            <a:chOff x="1928794" y="6072206"/>
            <a:chExt cx="642942" cy="357190"/>
          </a:xfrm>
        </p:grpSpPr>
        <p:sp>
          <p:nvSpPr>
            <p:cNvPr id="62" name="Ellipse 61"/>
            <p:cNvSpPr/>
            <p:nvPr/>
          </p:nvSpPr>
          <p:spPr>
            <a:xfrm>
              <a:off x="1928794" y="6072206"/>
              <a:ext cx="642942" cy="357190"/>
            </a:xfrm>
            <a:prstGeom prst="ellipse">
              <a:avLst/>
            </a:prstGeom>
            <a:solidFill>
              <a:srgbClr val="FCE2A2"/>
            </a:solidFill>
            <a:ln>
              <a:solidFill>
                <a:srgbClr val="C27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Ellipse 62"/>
            <p:cNvSpPr/>
            <p:nvPr/>
          </p:nvSpPr>
          <p:spPr>
            <a:xfrm>
              <a:off x="2013614" y="6157026"/>
              <a:ext cx="490542" cy="223838"/>
            </a:xfrm>
            <a:prstGeom prst="ellipse">
              <a:avLst/>
            </a:prstGeom>
            <a:solidFill>
              <a:srgbClr val="FBD575"/>
            </a:solidFill>
            <a:ln w="12700">
              <a:solidFill>
                <a:srgbClr val="FA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1" name="Groupe 92"/>
          <p:cNvGrpSpPr/>
          <p:nvPr/>
        </p:nvGrpSpPr>
        <p:grpSpPr>
          <a:xfrm flipH="1">
            <a:off x="4071934" y="6572272"/>
            <a:ext cx="142876" cy="79375"/>
            <a:chOff x="1928794" y="6072206"/>
            <a:chExt cx="642942" cy="357190"/>
          </a:xfrm>
        </p:grpSpPr>
        <p:sp>
          <p:nvSpPr>
            <p:cNvPr id="65" name="Ellipse 64"/>
            <p:cNvSpPr/>
            <p:nvPr/>
          </p:nvSpPr>
          <p:spPr>
            <a:xfrm>
              <a:off x="1928794" y="6072206"/>
              <a:ext cx="642942" cy="357190"/>
            </a:xfrm>
            <a:prstGeom prst="ellipse">
              <a:avLst/>
            </a:prstGeom>
            <a:solidFill>
              <a:srgbClr val="FCE2A2"/>
            </a:solidFill>
            <a:ln>
              <a:solidFill>
                <a:srgbClr val="C27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Ellipse 65"/>
            <p:cNvSpPr/>
            <p:nvPr/>
          </p:nvSpPr>
          <p:spPr>
            <a:xfrm>
              <a:off x="2013614" y="6157026"/>
              <a:ext cx="490542" cy="223838"/>
            </a:xfrm>
            <a:prstGeom prst="ellipse">
              <a:avLst/>
            </a:prstGeom>
            <a:solidFill>
              <a:srgbClr val="FBD575"/>
            </a:solidFill>
            <a:ln w="12700">
              <a:solidFill>
                <a:srgbClr val="FA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2" name="Groupe 92"/>
          <p:cNvGrpSpPr/>
          <p:nvPr/>
        </p:nvGrpSpPr>
        <p:grpSpPr>
          <a:xfrm flipH="1">
            <a:off x="4000496" y="6453710"/>
            <a:ext cx="142876" cy="79375"/>
            <a:chOff x="1928794" y="6072206"/>
            <a:chExt cx="642942" cy="357190"/>
          </a:xfrm>
        </p:grpSpPr>
        <p:sp>
          <p:nvSpPr>
            <p:cNvPr id="68" name="Ellipse 67"/>
            <p:cNvSpPr/>
            <p:nvPr/>
          </p:nvSpPr>
          <p:spPr>
            <a:xfrm>
              <a:off x="1928794" y="6072206"/>
              <a:ext cx="642942" cy="357190"/>
            </a:xfrm>
            <a:prstGeom prst="ellipse">
              <a:avLst/>
            </a:prstGeom>
            <a:solidFill>
              <a:srgbClr val="FCE2A2"/>
            </a:solidFill>
            <a:ln>
              <a:solidFill>
                <a:srgbClr val="C27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Ellipse 68"/>
            <p:cNvSpPr/>
            <p:nvPr/>
          </p:nvSpPr>
          <p:spPr>
            <a:xfrm>
              <a:off x="2013614" y="6157026"/>
              <a:ext cx="490542" cy="223838"/>
            </a:xfrm>
            <a:prstGeom prst="ellipse">
              <a:avLst/>
            </a:prstGeom>
            <a:solidFill>
              <a:srgbClr val="FBD575"/>
            </a:solidFill>
            <a:ln w="12700">
              <a:solidFill>
                <a:srgbClr val="FA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4" name="Groupe 67"/>
          <p:cNvGrpSpPr/>
          <p:nvPr/>
        </p:nvGrpSpPr>
        <p:grpSpPr>
          <a:xfrm flipH="1">
            <a:off x="4036497" y="6345707"/>
            <a:ext cx="142876" cy="79375"/>
            <a:chOff x="1928794" y="6072206"/>
            <a:chExt cx="642942" cy="357190"/>
          </a:xfrm>
        </p:grpSpPr>
        <p:sp>
          <p:nvSpPr>
            <p:cNvPr id="71" name="Ellipse 70"/>
            <p:cNvSpPr/>
            <p:nvPr/>
          </p:nvSpPr>
          <p:spPr>
            <a:xfrm>
              <a:off x="1928794" y="6072206"/>
              <a:ext cx="642942" cy="357190"/>
            </a:xfrm>
            <a:prstGeom prst="ellipse">
              <a:avLst/>
            </a:prstGeom>
            <a:solidFill>
              <a:srgbClr val="FCE2A2"/>
            </a:solidFill>
            <a:ln>
              <a:solidFill>
                <a:srgbClr val="C27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Ellipse 71"/>
            <p:cNvSpPr/>
            <p:nvPr/>
          </p:nvSpPr>
          <p:spPr>
            <a:xfrm>
              <a:off x="2013614" y="6157026"/>
              <a:ext cx="490542" cy="223838"/>
            </a:xfrm>
            <a:prstGeom prst="ellipse">
              <a:avLst/>
            </a:prstGeom>
            <a:solidFill>
              <a:srgbClr val="FBD575"/>
            </a:solidFill>
            <a:ln w="12700">
              <a:solidFill>
                <a:srgbClr val="FA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74" name="Text Box 65"/>
          <p:cNvSpPr txBox="1">
            <a:spLocks noChangeArrowheads="1"/>
          </p:cNvSpPr>
          <p:nvPr/>
        </p:nvSpPr>
        <p:spPr bwMode="auto">
          <a:xfrm>
            <a:off x="2857488" y="1000108"/>
            <a:ext cx="1071570" cy="452698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/>
            <a:r>
              <a:rPr lang="fr-FR" sz="1400" dirty="0" smtClean="0">
                <a:solidFill>
                  <a:srgbClr val="007400"/>
                </a:solidFill>
                <a:latin typeface="Times New Roman" pitchFamily="18" charset="0"/>
              </a:rPr>
              <a:t>Syndrome de </a:t>
            </a:r>
            <a:r>
              <a:rPr lang="fr-FR" sz="1400" dirty="0" err="1" smtClean="0">
                <a:solidFill>
                  <a:srgbClr val="007400"/>
                </a:solidFill>
                <a:latin typeface="Times New Roman" pitchFamily="18" charset="0"/>
              </a:rPr>
              <a:t>Löffler</a:t>
            </a:r>
            <a:endParaRPr lang="fr-FR" sz="1400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75" name="Text Box 65"/>
          <p:cNvSpPr txBox="1">
            <a:spLocks noChangeArrowheads="1"/>
          </p:cNvSpPr>
          <p:nvPr/>
        </p:nvSpPr>
        <p:spPr bwMode="auto">
          <a:xfrm>
            <a:off x="7715272" y="2571744"/>
            <a:ext cx="857256" cy="452698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/>
            <a:r>
              <a:rPr lang="fr-FR" sz="1400" dirty="0" smtClean="0">
                <a:solidFill>
                  <a:srgbClr val="007400"/>
                </a:solidFill>
                <a:latin typeface="Times New Roman" pitchFamily="18" charset="0"/>
              </a:rPr>
              <a:t>Troubles digestifs</a:t>
            </a:r>
            <a:endParaRPr lang="fr-FR" sz="1400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76" name="Text Box 65"/>
          <p:cNvSpPr txBox="1">
            <a:spLocks noChangeArrowheads="1"/>
          </p:cNvSpPr>
          <p:nvPr/>
        </p:nvSpPr>
        <p:spPr bwMode="auto">
          <a:xfrm>
            <a:off x="5643570" y="6233718"/>
            <a:ext cx="3000364" cy="268032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994DE5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/>
            <a:r>
              <a:rPr lang="fr-FR" sz="1600" dirty="0" smtClean="0">
                <a:solidFill>
                  <a:srgbClr val="3D0050"/>
                </a:solidFill>
                <a:latin typeface="Times New Roman" pitchFamily="18" charset="0"/>
              </a:rPr>
              <a:t>Examen </a:t>
            </a:r>
            <a:r>
              <a:rPr lang="fr-FR" sz="1600" dirty="0" err="1" smtClean="0">
                <a:solidFill>
                  <a:srgbClr val="3D0050"/>
                </a:solidFill>
                <a:latin typeface="Times New Roman" pitchFamily="18" charset="0"/>
              </a:rPr>
              <a:t>parasitologique</a:t>
            </a:r>
            <a:r>
              <a:rPr lang="fr-FR" sz="1600" dirty="0" smtClean="0">
                <a:solidFill>
                  <a:srgbClr val="3D0050"/>
                </a:solidFill>
                <a:latin typeface="Times New Roman" pitchFamily="18" charset="0"/>
              </a:rPr>
              <a:t> des selles</a:t>
            </a:r>
            <a:endParaRPr lang="fr-FR" sz="1600" dirty="0">
              <a:solidFill>
                <a:srgbClr val="3D0050"/>
              </a:solidFill>
              <a:latin typeface="Times New Roman" pitchFamily="18" charset="0"/>
            </a:endParaRPr>
          </a:p>
        </p:txBody>
      </p:sp>
      <p:sp>
        <p:nvSpPr>
          <p:cNvPr id="77" name="Text Box 65"/>
          <p:cNvSpPr txBox="1">
            <a:spLocks noChangeArrowheads="1"/>
          </p:cNvSpPr>
          <p:nvPr/>
        </p:nvSpPr>
        <p:spPr bwMode="auto">
          <a:xfrm>
            <a:off x="2403460" y="2285992"/>
            <a:ext cx="1071570" cy="514253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994DE5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/>
            <a:r>
              <a:rPr lang="fr-FR" sz="1600" dirty="0" smtClean="0">
                <a:solidFill>
                  <a:srgbClr val="3D0050"/>
                </a:solidFill>
                <a:latin typeface="Times New Roman" pitchFamily="18" charset="0"/>
              </a:rPr>
              <a:t>Hyper-éosinophilie</a:t>
            </a:r>
            <a:endParaRPr lang="fr-FR" sz="1600" dirty="0">
              <a:solidFill>
                <a:srgbClr val="3D0050"/>
              </a:solidFill>
              <a:latin typeface="Times New Roman" pitchFamily="18" charset="0"/>
            </a:endParaRPr>
          </a:p>
        </p:txBody>
      </p:sp>
      <p:sp>
        <p:nvSpPr>
          <p:cNvPr id="25" name="Cœur 24"/>
          <p:cNvSpPr/>
          <p:nvPr/>
        </p:nvSpPr>
        <p:spPr>
          <a:xfrm>
            <a:off x="3500431" y="2143116"/>
            <a:ext cx="928694" cy="1000132"/>
          </a:xfrm>
          <a:prstGeom prst="hear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Text Box 247"/>
          <p:cNvSpPr txBox="1">
            <a:spLocks noChangeArrowheads="1"/>
          </p:cNvSpPr>
          <p:nvPr/>
        </p:nvSpPr>
        <p:spPr bwMode="auto">
          <a:xfrm>
            <a:off x="3571869" y="1928802"/>
            <a:ext cx="776294" cy="317301"/>
          </a:xfrm>
          <a:prstGeom prst="rect">
            <a:avLst/>
          </a:prstGeom>
          <a:solidFill>
            <a:srgbClr val="FF0000">
              <a:alpha val="6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 smtClean="0">
                <a:latin typeface="Times New Roman" pitchFamily="18" charset="0"/>
              </a:rPr>
              <a:t>COEUR</a:t>
            </a:r>
            <a:endParaRPr lang="fr-FR" sz="1400" b="1" dirty="0">
              <a:latin typeface="Times New Roman" pitchFamily="18" charset="0"/>
            </a:endParaRPr>
          </a:p>
        </p:txBody>
      </p:sp>
      <p:sp>
        <p:nvSpPr>
          <p:cNvPr id="79" name="Flèche vers le bas 78"/>
          <p:cNvSpPr/>
          <p:nvPr/>
        </p:nvSpPr>
        <p:spPr>
          <a:xfrm rot="1601257">
            <a:off x="6526745" y="4293592"/>
            <a:ext cx="240243" cy="920045"/>
          </a:xfrm>
          <a:prstGeom prst="downArrow">
            <a:avLst>
              <a:gd name="adj1" fmla="val 50000"/>
              <a:gd name="adj2" fmla="val 66048"/>
            </a:avLst>
          </a:prstGeom>
          <a:gradFill>
            <a:gsLst>
              <a:gs pos="0">
                <a:srgbClr val="FAFD7B"/>
              </a:gs>
              <a:gs pos="51000">
                <a:srgbClr val="91DA4E"/>
              </a:gs>
              <a:gs pos="100000">
                <a:srgbClr val="003300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1" name="Image 80" descr="ascaris fem.png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lum bright="-10000" contrast="20000"/>
          </a:blip>
          <a:stretch>
            <a:fillRect/>
          </a:stretch>
        </p:blipFill>
        <p:spPr>
          <a:xfrm rot="603102">
            <a:off x="6629476" y="1427831"/>
            <a:ext cx="1090279" cy="3207276"/>
          </a:xfrm>
          <a:prstGeom prst="rect">
            <a:avLst/>
          </a:prstGeom>
        </p:spPr>
      </p:pic>
      <p:pic>
        <p:nvPicPr>
          <p:cNvPr id="82" name="Image 81" descr="ascaris mal.png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lum bright="-10000" contrast="20000"/>
          </a:blip>
          <a:srcRect b="42417"/>
          <a:stretch>
            <a:fillRect/>
          </a:stretch>
        </p:blipFill>
        <p:spPr>
          <a:xfrm rot="10599400" flipH="1">
            <a:off x="6413339" y="2312465"/>
            <a:ext cx="964124" cy="1927680"/>
          </a:xfrm>
          <a:prstGeom prst="rect">
            <a:avLst/>
          </a:prstGeom>
        </p:spPr>
      </p:pic>
      <p:sp>
        <p:nvSpPr>
          <p:cNvPr id="78" name="Text Box 65"/>
          <p:cNvSpPr txBox="1">
            <a:spLocks noChangeArrowheads="1"/>
          </p:cNvSpPr>
          <p:nvPr/>
        </p:nvSpPr>
        <p:spPr bwMode="auto">
          <a:xfrm>
            <a:off x="1785918" y="4143380"/>
            <a:ext cx="1000132" cy="338554"/>
          </a:xfrm>
          <a:prstGeom prst="rect">
            <a:avLst/>
          </a:prstGeom>
          <a:solidFill>
            <a:srgbClr val="82C836">
              <a:alpha val="50000"/>
            </a:srgbClr>
          </a:soli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</a:rPr>
              <a:t>Maturation</a:t>
            </a:r>
            <a:endParaRPr lang="fr-FR" sz="1600" dirty="0">
              <a:solidFill>
                <a:srgbClr val="003300"/>
              </a:solidFill>
              <a:latin typeface="Times New Roman" pitchFamily="18" charset="0"/>
            </a:endParaRPr>
          </a:p>
        </p:txBody>
      </p:sp>
      <p:sp>
        <p:nvSpPr>
          <p:cNvPr id="73" name="Flèche en arc 72"/>
          <p:cNvSpPr/>
          <p:nvPr/>
        </p:nvSpPr>
        <p:spPr>
          <a:xfrm rot="5749677">
            <a:off x="3262544" y="3628887"/>
            <a:ext cx="2477765" cy="3766670"/>
          </a:xfrm>
          <a:prstGeom prst="circularArrow">
            <a:avLst>
              <a:gd name="adj1" fmla="val 5849"/>
              <a:gd name="adj2" fmla="val 1142319"/>
              <a:gd name="adj3" fmla="val 20661118"/>
              <a:gd name="adj4" fmla="val 16529866"/>
              <a:gd name="adj5" fmla="val 9680"/>
            </a:avLst>
          </a:prstGeom>
          <a:gradFill>
            <a:gsLst>
              <a:gs pos="0">
                <a:srgbClr val="FAFD7B"/>
              </a:gs>
              <a:gs pos="42000">
                <a:srgbClr val="91DA4E"/>
              </a:gs>
              <a:gs pos="100000">
                <a:srgbClr val="003300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15</Words>
  <Application>Microsoft Office PowerPoint</Application>
  <PresentationFormat>Affichage à l'écran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86</cp:revision>
  <dcterms:created xsi:type="dcterms:W3CDTF">2008-07-22T13:17:44Z</dcterms:created>
  <dcterms:modified xsi:type="dcterms:W3CDTF">2008-07-22T15:52:27Z</dcterms:modified>
</cp:coreProperties>
</file>