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111474-47C7-4404-8B6F-2CAB075506FD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E9F062-5B15-4750-BBF1-EA805632D4DD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/>
          <p:cNvSpPr txBox="1"/>
          <p:nvPr/>
        </p:nvSpPr>
        <p:spPr>
          <a:xfrm>
            <a:off x="4033998" y="0"/>
            <a:ext cx="3953231" cy="349702"/>
          </a:xfrm>
          <a:prstGeom prst="rect">
            <a:avLst/>
          </a:prstGeom>
          <a:solidFill>
            <a:srgbClr val="FFE3BD">
              <a:alpha val="6800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36000" tIns="36000" rIns="36000" bIns="36000">
            <a:spAutoFit/>
          </a:bodyPr>
          <a:lstStyle/>
          <a:p>
            <a:pPr algn="ctr"/>
            <a:r>
              <a:rPr lang="fr-FR" b="1">
                <a:solidFill>
                  <a:srgbClr val="664900"/>
                </a:solidFill>
                <a:latin typeface="Times New Roman" pitchFamily="18" charset="0"/>
                <a:cs typeface="Times New Roman" pitchFamily="18" charset="0"/>
              </a:rPr>
              <a:t>Forme végétative de </a:t>
            </a:r>
            <a:r>
              <a:rPr lang="fr-FR" b="1" i="1">
                <a:solidFill>
                  <a:srgbClr val="664900"/>
                </a:solidFill>
                <a:latin typeface="Times New Roman" pitchFamily="18" charset="0"/>
                <a:cs typeface="Times New Roman" pitchFamily="18" charset="0"/>
              </a:rPr>
              <a:t>T. vaginalis</a:t>
            </a:r>
          </a:p>
        </p:txBody>
      </p:sp>
      <p:pic>
        <p:nvPicPr>
          <p:cNvPr id="26640" name="ZoneTexte 9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67163" y="4581525"/>
            <a:ext cx="3949700" cy="1504950"/>
          </a:xfrm>
          <a:prstGeom prst="rect">
            <a:avLst/>
          </a:prstGeom>
          <a:noFill/>
        </p:spPr>
      </p:pic>
      <p:sp>
        <p:nvSpPr>
          <p:cNvPr id="26641" name="Text Box 17"/>
          <p:cNvSpPr txBox="1">
            <a:spLocks noChangeArrowheads="1"/>
          </p:cNvSpPr>
          <p:nvPr/>
        </p:nvSpPr>
        <p:spPr bwMode="auto">
          <a:xfrm>
            <a:off x="4094163" y="4803775"/>
            <a:ext cx="3717925" cy="1112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6000" tIns="36000" rIns="36000" bIns="36000">
            <a:spAutoFit/>
          </a:bodyPr>
          <a:lstStyle/>
          <a:p>
            <a:pPr algn="ctr">
              <a:lnSpc>
                <a:spcPct val="85000"/>
              </a:lnSpc>
            </a:pPr>
            <a:r>
              <a:rPr lang="fr-FR" sz="1600">
                <a:solidFill>
                  <a:srgbClr val="664900"/>
                </a:solidFill>
                <a:latin typeface="Times New Roman" pitchFamily="18" charset="0"/>
                <a:cs typeface="Times New Roman" pitchFamily="18" charset="0"/>
              </a:rPr>
              <a:t>15-30 x 7-10 µm</a:t>
            </a:r>
          </a:p>
          <a:p>
            <a:pPr algn="ctr">
              <a:lnSpc>
                <a:spcPct val="85000"/>
              </a:lnSpc>
            </a:pPr>
            <a:r>
              <a:rPr lang="fr-FR" sz="1600">
                <a:solidFill>
                  <a:srgbClr val="664900"/>
                </a:solidFill>
                <a:latin typeface="Times New Roman" pitchFamily="18" charset="0"/>
                <a:cs typeface="Times New Roman" pitchFamily="18" charset="0"/>
              </a:rPr>
              <a:t>Forme ovoïde, mobile</a:t>
            </a:r>
          </a:p>
          <a:p>
            <a:pPr algn="ctr">
              <a:lnSpc>
                <a:spcPct val="85000"/>
              </a:lnSpc>
            </a:pPr>
            <a:r>
              <a:rPr lang="fr-FR" sz="1600">
                <a:solidFill>
                  <a:srgbClr val="664900"/>
                </a:solidFill>
                <a:latin typeface="Times New Roman" pitchFamily="18" charset="0"/>
                <a:cs typeface="Times New Roman" pitchFamily="18" charset="0"/>
              </a:rPr>
              <a:t>Présence de 4 flagelles antérieurs</a:t>
            </a:r>
          </a:p>
          <a:p>
            <a:pPr algn="ctr">
              <a:lnSpc>
                <a:spcPct val="85000"/>
              </a:lnSpc>
            </a:pPr>
            <a:r>
              <a:rPr lang="fr-FR" sz="1600">
                <a:solidFill>
                  <a:srgbClr val="664900"/>
                </a:solidFill>
                <a:latin typeface="Times New Roman" pitchFamily="18" charset="0"/>
                <a:cs typeface="Times New Roman" pitchFamily="18" charset="0"/>
              </a:rPr>
              <a:t>Présence d’une membrane ondulante</a:t>
            </a:r>
          </a:p>
          <a:p>
            <a:pPr algn="ctr">
              <a:lnSpc>
                <a:spcPct val="85000"/>
              </a:lnSpc>
            </a:pPr>
            <a:r>
              <a:rPr lang="fr-FR" sz="1600">
                <a:solidFill>
                  <a:srgbClr val="664900"/>
                </a:solidFill>
                <a:latin typeface="Times New Roman" pitchFamily="18" charset="0"/>
                <a:cs typeface="Times New Roman" pitchFamily="18" charset="0"/>
              </a:rPr>
              <a:t>Un axostyle dépassant en partie postérieure</a:t>
            </a:r>
          </a:p>
        </p:txBody>
      </p:sp>
      <p:pic>
        <p:nvPicPr>
          <p:cNvPr id="26643" name="Picture 19" descr="trich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859639">
            <a:off x="2987675" y="128588"/>
            <a:ext cx="5468938" cy="4849812"/>
          </a:xfrm>
          <a:prstGeom prst="rect">
            <a:avLst/>
          </a:prstGeom>
          <a:noFill/>
        </p:spPr>
      </p:pic>
      <p:sp>
        <p:nvSpPr>
          <p:cNvPr id="26644" name="Line 20"/>
          <p:cNvSpPr>
            <a:spLocks noChangeShapeType="1"/>
          </p:cNvSpPr>
          <p:nvPr/>
        </p:nvSpPr>
        <p:spPr bwMode="auto">
          <a:xfrm>
            <a:off x="5062538" y="1182688"/>
            <a:ext cx="431800" cy="5762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6645" name="Text Box 21"/>
          <p:cNvSpPr txBox="1">
            <a:spLocks noChangeArrowheads="1"/>
          </p:cNvSpPr>
          <p:nvPr/>
        </p:nvSpPr>
        <p:spPr bwMode="auto">
          <a:xfrm>
            <a:off x="4090988" y="831850"/>
            <a:ext cx="1920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1600">
                <a:latin typeface="Times New Roman" pitchFamily="18" charset="0"/>
              </a:rPr>
              <a:t>Membrane ondulante</a:t>
            </a:r>
          </a:p>
        </p:txBody>
      </p:sp>
      <p:sp>
        <p:nvSpPr>
          <p:cNvPr id="26646" name="Text Box 22"/>
          <p:cNvSpPr txBox="1">
            <a:spLocks noChangeArrowheads="1"/>
          </p:cNvSpPr>
          <p:nvPr/>
        </p:nvSpPr>
        <p:spPr bwMode="auto">
          <a:xfrm>
            <a:off x="6264275" y="1025525"/>
            <a:ext cx="10287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1600">
                <a:latin typeface="Times New Roman" pitchFamily="18" charset="0"/>
              </a:rPr>
              <a:t>4 flagelles</a:t>
            </a:r>
          </a:p>
        </p:txBody>
      </p:sp>
      <p:sp>
        <p:nvSpPr>
          <p:cNvPr id="26647" name="Line 23"/>
          <p:cNvSpPr>
            <a:spLocks noChangeAspect="1" noChangeShapeType="1"/>
          </p:cNvSpPr>
          <p:nvPr/>
        </p:nvSpPr>
        <p:spPr bwMode="auto">
          <a:xfrm>
            <a:off x="6826250" y="1363663"/>
            <a:ext cx="252413" cy="3365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6648" name="Line 24"/>
          <p:cNvSpPr>
            <a:spLocks noChangeShapeType="1"/>
          </p:cNvSpPr>
          <p:nvPr/>
        </p:nvSpPr>
        <p:spPr bwMode="auto">
          <a:xfrm>
            <a:off x="3765550" y="1687513"/>
            <a:ext cx="431800" cy="5762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6649" name="Text Box 25"/>
          <p:cNvSpPr txBox="1">
            <a:spLocks noChangeArrowheads="1"/>
          </p:cNvSpPr>
          <p:nvPr/>
        </p:nvSpPr>
        <p:spPr bwMode="auto">
          <a:xfrm>
            <a:off x="3289300" y="1350963"/>
            <a:ext cx="9191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1600">
                <a:latin typeface="Times New Roman" pitchFamily="18" charset="0"/>
              </a:rPr>
              <a:t>Axostyle</a:t>
            </a:r>
          </a:p>
        </p:txBody>
      </p:sp>
      <p:sp>
        <p:nvSpPr>
          <p:cNvPr id="26650" name="Text Box 26"/>
          <p:cNvSpPr txBox="1">
            <a:spLocks noChangeArrowheads="1"/>
          </p:cNvSpPr>
          <p:nvPr/>
        </p:nvSpPr>
        <p:spPr bwMode="auto">
          <a:xfrm>
            <a:off x="6588125" y="3644900"/>
            <a:ext cx="7667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1600">
                <a:latin typeface="Times New Roman" pitchFamily="18" charset="0"/>
              </a:rPr>
              <a:t>Lyon©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36</Words>
  <Application>Microsoft Office PowerPoint</Application>
  <PresentationFormat>Affichage à l'écran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Dumas Karine</dc:creator>
  <cp:lastModifiedBy>Dumas Karine</cp:lastModifiedBy>
  <cp:revision>17</cp:revision>
  <dcterms:created xsi:type="dcterms:W3CDTF">2008-07-23T07:21:36Z</dcterms:created>
  <dcterms:modified xsi:type="dcterms:W3CDTF">2008-07-23T08:46:59Z</dcterms:modified>
</cp:coreProperties>
</file>