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1324-F518-4FD3-815D-A05942C9850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B94F4-C0C5-4F80-AA8F-2E9282893E3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6" name="Connecteur droit avec flèche 85"/>
          <p:cNvCxnSpPr>
            <a:stCxn id="25" idx="2"/>
          </p:cNvCxnSpPr>
          <p:nvPr/>
        </p:nvCxnSpPr>
        <p:spPr>
          <a:xfrm rot="16200000" flipH="1">
            <a:off x="3361305" y="5718768"/>
            <a:ext cx="2814251" cy="35767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e 38"/>
          <p:cNvGrpSpPr/>
          <p:nvPr/>
        </p:nvGrpSpPr>
        <p:grpSpPr>
          <a:xfrm>
            <a:off x="1480495" y="4960730"/>
            <a:ext cx="1579010" cy="808582"/>
            <a:chOff x="4175404" y="5060732"/>
            <a:chExt cx="1579010" cy="808582"/>
          </a:xfrm>
        </p:grpSpPr>
        <p:sp>
          <p:nvSpPr>
            <p:cNvPr id="36" name="Ellipse 35"/>
            <p:cNvSpPr/>
            <p:nvPr/>
          </p:nvSpPr>
          <p:spPr>
            <a:xfrm>
              <a:off x="4175404" y="5060732"/>
              <a:ext cx="1579010" cy="808582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9F5FF"/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480048"/>
                </a:solidFill>
              </a:endParaRPr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4214810" y="5143513"/>
              <a:ext cx="1487168" cy="642942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2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Traitement si critère</a:t>
              </a:r>
            </a:p>
            <a:p>
              <a:pPr algn="ctr"/>
              <a:r>
                <a:rPr lang="fr-FR" sz="12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 de gravité ou contexte </a:t>
              </a:r>
              <a:r>
                <a:rPr lang="fr-FR" sz="1200" dirty="0" err="1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épidémio</a:t>
              </a:r>
              <a:r>
                <a:rPr lang="fr-FR" sz="12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-clinique</a:t>
              </a:r>
              <a:endParaRPr lang="fr-FR" sz="1200" dirty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5" name="Ellipse 54"/>
          <p:cNvSpPr/>
          <p:nvPr/>
        </p:nvSpPr>
        <p:spPr>
          <a:xfrm>
            <a:off x="4058238" y="6499510"/>
            <a:ext cx="1384618" cy="24717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D9F5FF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480048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865899" y="1428736"/>
            <a:ext cx="1484432" cy="301415"/>
          </a:xfrm>
          <a:prstGeom prst="rect">
            <a:avLst/>
          </a:prstGeom>
          <a:solidFill>
            <a:srgbClr val="FFD44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72000" rIns="36000" bIns="36000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fr-FR" sz="16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NFS + biochimie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4214762" y="4000504"/>
            <a:ext cx="1071570" cy="329023"/>
          </a:xfrm>
          <a:prstGeom prst="rect">
            <a:avLst/>
          </a:prstGeom>
          <a:solidFill>
            <a:srgbClr val="9FBD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Traitement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87132" y="3214687"/>
            <a:ext cx="1928826" cy="301414"/>
          </a:xfrm>
          <a:prstGeom prst="rect">
            <a:avLst/>
          </a:prstGeom>
          <a:solidFill>
            <a:srgbClr val="FFD44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72000" rIns="36000" bIns="36000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fr-FR" sz="16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Détection </a:t>
            </a:r>
            <a:r>
              <a:rPr lang="fr-FR" sz="1600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antigènique</a:t>
            </a:r>
            <a:endParaRPr lang="fr-FR" sz="1600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519901" y="4714884"/>
            <a:ext cx="1500198" cy="318924"/>
          </a:xfrm>
          <a:prstGeom prst="rect">
            <a:avLst/>
          </a:prstGeom>
          <a:solidFill>
            <a:srgbClr val="9FBD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1600" baseline="30000" dirty="0" smtClean="0">
                <a:latin typeface="Times New Roman" pitchFamily="18" charset="0"/>
                <a:cs typeface="Times New Roman" pitchFamily="18" charset="0"/>
              </a:rPr>
              <a:t>ème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 prélèvement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71438" y="4643446"/>
            <a:ext cx="1071570" cy="565146"/>
          </a:xfrm>
          <a:prstGeom prst="rect">
            <a:avLst/>
          </a:prstGeom>
          <a:solidFill>
            <a:srgbClr val="9FBD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Absence de paludisme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e 48"/>
          <p:cNvGrpSpPr/>
          <p:nvPr/>
        </p:nvGrpSpPr>
        <p:grpSpPr>
          <a:xfrm>
            <a:off x="6536545" y="3214686"/>
            <a:ext cx="2143140" cy="2000264"/>
            <a:chOff x="6643702" y="3929066"/>
            <a:chExt cx="2143140" cy="2000264"/>
          </a:xfrm>
        </p:grpSpPr>
        <p:sp>
          <p:nvSpPr>
            <p:cNvPr id="46" name="Rectangle 45"/>
            <p:cNvSpPr/>
            <p:nvPr/>
          </p:nvSpPr>
          <p:spPr>
            <a:xfrm>
              <a:off x="6643702" y="4246350"/>
              <a:ext cx="2143140" cy="1682980"/>
            </a:xfrm>
            <a:prstGeom prst="rect">
              <a:avLst/>
            </a:prstGeom>
            <a:solidFill>
              <a:srgbClr val="FFE1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>
                <a:lnSpc>
                  <a:spcPts val="1400"/>
                </a:lnSpc>
              </a:pPr>
              <a:r>
                <a:rPr lang="fr-FR" sz="1400" dirty="0" smtClean="0">
                  <a:solidFill>
                    <a:srgbClr val="580000"/>
                  </a:solidFill>
                  <a:latin typeface="Times New Roman" pitchFamily="18" charset="0"/>
                  <a:cs typeface="Times New Roman" pitchFamily="18" charset="0"/>
                </a:rPr>
                <a:t>Hémoglobine &lt; 70g/L</a:t>
              </a:r>
            </a:p>
            <a:p>
              <a:pPr algn="ctr">
                <a:lnSpc>
                  <a:spcPts val="1400"/>
                </a:lnSpc>
              </a:pPr>
              <a:r>
                <a:rPr lang="fr-FR" sz="1400" dirty="0" smtClean="0">
                  <a:solidFill>
                    <a:srgbClr val="580000"/>
                  </a:solidFill>
                  <a:latin typeface="Times New Roman" pitchFamily="18" charset="0"/>
                  <a:cs typeface="Times New Roman" pitchFamily="18" charset="0"/>
                </a:rPr>
                <a:t>Hématocrite &lt; 20%</a:t>
              </a:r>
            </a:p>
            <a:p>
              <a:pPr algn="ctr">
                <a:lnSpc>
                  <a:spcPts val="1400"/>
                </a:lnSpc>
              </a:pPr>
              <a:r>
                <a:rPr lang="fr-FR" sz="1400" dirty="0" smtClean="0">
                  <a:solidFill>
                    <a:srgbClr val="580000"/>
                  </a:solidFill>
                  <a:latin typeface="Times New Roman" pitchFamily="18" charset="0"/>
                  <a:cs typeface="Times New Roman" pitchFamily="18" charset="0"/>
                </a:rPr>
                <a:t>Glycémie &lt; 2,2 </a:t>
              </a:r>
              <a:r>
                <a:rPr lang="fr-FR" sz="1400" dirty="0" err="1" smtClean="0">
                  <a:solidFill>
                    <a:srgbClr val="580000"/>
                  </a:solidFill>
                  <a:latin typeface="Times New Roman" pitchFamily="18" charset="0"/>
                  <a:cs typeface="Times New Roman" pitchFamily="18" charset="0"/>
                </a:rPr>
                <a:t>mmol</a:t>
              </a:r>
              <a:r>
                <a:rPr lang="fr-FR" sz="1400" dirty="0" smtClean="0">
                  <a:solidFill>
                    <a:srgbClr val="580000"/>
                  </a:solidFill>
                  <a:latin typeface="Times New Roman" pitchFamily="18" charset="0"/>
                  <a:cs typeface="Times New Roman" pitchFamily="18" charset="0"/>
                </a:rPr>
                <a:t>/L</a:t>
              </a:r>
            </a:p>
            <a:p>
              <a:pPr algn="ctr">
                <a:lnSpc>
                  <a:spcPts val="1400"/>
                </a:lnSpc>
              </a:pPr>
              <a:r>
                <a:rPr lang="fr-FR" sz="1400" dirty="0" smtClean="0">
                  <a:solidFill>
                    <a:srgbClr val="580000"/>
                  </a:solidFill>
                  <a:latin typeface="Times New Roman" pitchFamily="18" charset="0"/>
                  <a:cs typeface="Times New Roman" pitchFamily="18" charset="0"/>
                </a:rPr>
                <a:t>HCO3- &lt; 15 </a:t>
              </a:r>
              <a:r>
                <a:rPr lang="fr-FR" sz="1400" dirty="0" err="1" smtClean="0">
                  <a:solidFill>
                    <a:srgbClr val="580000"/>
                  </a:solidFill>
                  <a:latin typeface="Times New Roman" pitchFamily="18" charset="0"/>
                  <a:cs typeface="Times New Roman" pitchFamily="18" charset="0"/>
                </a:rPr>
                <a:t>mmol</a:t>
              </a:r>
              <a:r>
                <a:rPr lang="fr-FR" sz="1400" dirty="0" smtClean="0">
                  <a:solidFill>
                    <a:srgbClr val="580000"/>
                  </a:solidFill>
                  <a:latin typeface="Times New Roman" pitchFamily="18" charset="0"/>
                  <a:cs typeface="Times New Roman" pitchFamily="18" charset="0"/>
                </a:rPr>
                <a:t>/L</a:t>
              </a:r>
            </a:p>
            <a:p>
              <a:pPr algn="ctr">
                <a:lnSpc>
                  <a:spcPts val="1400"/>
                </a:lnSpc>
              </a:pPr>
              <a:r>
                <a:rPr lang="fr-FR" sz="1400" dirty="0" smtClean="0">
                  <a:solidFill>
                    <a:srgbClr val="580000"/>
                  </a:solidFill>
                  <a:latin typeface="Times New Roman" pitchFamily="18" charset="0"/>
                  <a:cs typeface="Times New Roman" pitchFamily="18" charset="0"/>
                </a:rPr>
                <a:t>pH &lt; 7,35</a:t>
              </a:r>
            </a:p>
            <a:p>
              <a:pPr algn="ctr">
                <a:lnSpc>
                  <a:spcPts val="1400"/>
                </a:lnSpc>
              </a:pPr>
              <a:r>
                <a:rPr lang="fr-FR" sz="1400" dirty="0" err="1" smtClean="0">
                  <a:solidFill>
                    <a:srgbClr val="580000"/>
                  </a:solidFill>
                  <a:latin typeface="Times New Roman" pitchFamily="18" charset="0"/>
                  <a:cs typeface="Times New Roman" pitchFamily="18" charset="0"/>
                </a:rPr>
                <a:t>Hyperlactatémie</a:t>
              </a:r>
              <a:r>
                <a:rPr lang="fr-FR" sz="1400" dirty="0" smtClean="0">
                  <a:solidFill>
                    <a:srgbClr val="58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>
                <a:lnSpc>
                  <a:spcPts val="1400"/>
                </a:lnSpc>
              </a:pPr>
              <a:r>
                <a:rPr lang="fr-FR" sz="1400" dirty="0" err="1" smtClean="0">
                  <a:solidFill>
                    <a:srgbClr val="580000"/>
                  </a:solidFill>
                  <a:latin typeface="Times New Roman" pitchFamily="18" charset="0"/>
                  <a:cs typeface="Times New Roman" pitchFamily="18" charset="0"/>
                </a:rPr>
                <a:t>Créatininémie</a:t>
              </a:r>
              <a:r>
                <a:rPr lang="fr-FR" sz="1400" dirty="0" smtClean="0">
                  <a:solidFill>
                    <a:srgbClr val="580000"/>
                  </a:solidFill>
                  <a:latin typeface="Times New Roman" pitchFamily="18" charset="0"/>
                  <a:cs typeface="Times New Roman" pitchFamily="18" charset="0"/>
                </a:rPr>
                <a:t> &gt; 265µmol/L</a:t>
              </a:r>
            </a:p>
            <a:p>
              <a:pPr algn="ctr">
                <a:lnSpc>
                  <a:spcPts val="1400"/>
                </a:lnSpc>
              </a:pPr>
              <a:r>
                <a:rPr lang="fr-FR" sz="1400" dirty="0" smtClean="0">
                  <a:solidFill>
                    <a:srgbClr val="580000"/>
                  </a:solidFill>
                  <a:latin typeface="Times New Roman" pitchFamily="18" charset="0"/>
                  <a:cs typeface="Times New Roman" pitchFamily="18" charset="0"/>
                </a:rPr>
                <a:t>Urée &gt; 17 </a:t>
              </a:r>
              <a:r>
                <a:rPr lang="fr-FR" sz="1400" dirty="0" err="1" smtClean="0">
                  <a:solidFill>
                    <a:srgbClr val="580000"/>
                  </a:solidFill>
                  <a:latin typeface="Times New Roman" pitchFamily="18" charset="0"/>
                  <a:cs typeface="Times New Roman" pitchFamily="18" charset="0"/>
                </a:rPr>
                <a:t>mmol</a:t>
              </a:r>
              <a:r>
                <a:rPr lang="fr-FR" sz="1400" dirty="0" smtClean="0">
                  <a:solidFill>
                    <a:srgbClr val="580000"/>
                  </a:solidFill>
                  <a:latin typeface="Times New Roman" pitchFamily="18" charset="0"/>
                  <a:cs typeface="Times New Roman" pitchFamily="18" charset="0"/>
                </a:rPr>
                <a:t>/L</a:t>
              </a:r>
            </a:p>
            <a:p>
              <a:pPr algn="ctr">
                <a:lnSpc>
                  <a:spcPts val="1400"/>
                </a:lnSpc>
              </a:pPr>
              <a:r>
                <a:rPr lang="fr-FR" sz="1400" dirty="0" smtClean="0">
                  <a:solidFill>
                    <a:srgbClr val="580000"/>
                  </a:solidFill>
                  <a:latin typeface="Times New Roman" pitchFamily="18" charset="0"/>
                  <a:cs typeface="Times New Roman" pitchFamily="18" charset="0"/>
                </a:rPr>
                <a:t>Bilirubine &gt; 50µmol/L </a:t>
              </a:r>
              <a:endParaRPr lang="fr-FR" sz="1400" dirty="0">
                <a:solidFill>
                  <a:srgbClr val="58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6643702" y="3929066"/>
              <a:ext cx="2143140" cy="318924"/>
            </a:xfrm>
            <a:prstGeom prst="rect">
              <a:avLst/>
            </a:prstGeom>
            <a:solidFill>
              <a:srgbClr val="FFBDB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600" dirty="0" smtClean="0">
                  <a:solidFill>
                    <a:srgbClr val="602000"/>
                  </a:solidFill>
                  <a:latin typeface="Times New Roman" pitchFamily="18" charset="0"/>
                  <a:cs typeface="Times New Roman" pitchFamily="18" charset="0"/>
                </a:rPr>
                <a:t>Critères de gravité</a:t>
              </a:r>
              <a:endParaRPr lang="fr-FR" sz="1600" dirty="0">
                <a:solidFill>
                  <a:srgbClr val="602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54" name="Connecteur droit avec flèche 53"/>
          <p:cNvCxnSpPr>
            <a:stCxn id="14" idx="2"/>
            <a:endCxn id="43" idx="0"/>
          </p:cNvCxnSpPr>
          <p:nvPr/>
        </p:nvCxnSpPr>
        <p:spPr>
          <a:xfrm rot="5400000">
            <a:off x="6865848" y="2472418"/>
            <a:ext cx="1484535" cy="15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>
            <a:stCxn id="21" idx="2"/>
            <a:endCxn id="25" idx="0"/>
          </p:cNvCxnSpPr>
          <p:nvPr/>
        </p:nvCxnSpPr>
        <p:spPr>
          <a:xfrm rot="5400000">
            <a:off x="4108803" y="3358759"/>
            <a:ext cx="1283489" cy="15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>
            <a:stCxn id="20" idx="2"/>
            <a:endCxn id="27" idx="0"/>
          </p:cNvCxnSpPr>
          <p:nvPr/>
        </p:nvCxnSpPr>
        <p:spPr>
          <a:xfrm rot="5400000">
            <a:off x="1202709" y="2965851"/>
            <a:ext cx="497672" cy="15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>
            <a:endCxn id="14" idx="0"/>
          </p:cNvCxnSpPr>
          <p:nvPr/>
        </p:nvCxnSpPr>
        <p:spPr>
          <a:xfrm>
            <a:off x="6429388" y="1000108"/>
            <a:ext cx="1178727" cy="42862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6607983" y="2071678"/>
            <a:ext cx="2000264" cy="888311"/>
          </a:xfrm>
          <a:prstGeom prst="rect">
            <a:avLst/>
          </a:prstGeom>
          <a:solidFill>
            <a:srgbClr val="FFBDB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2E00"/>
                </a:solidFill>
                <a:latin typeface="Times New Roman" pitchFamily="18" charset="0"/>
                <a:cs typeface="Times New Roman" pitchFamily="18" charset="0"/>
              </a:rPr>
              <a:t>Thrombopénie +/- anémie </a:t>
            </a:r>
            <a:r>
              <a:rPr lang="fr-FR" sz="1300" dirty="0" smtClean="0">
                <a:solidFill>
                  <a:srgbClr val="002E00"/>
                </a:solidFill>
                <a:latin typeface="Times New Roman" pitchFamily="18" charset="0"/>
                <a:cs typeface="Times New Roman" pitchFamily="18" charset="0"/>
              </a:rPr>
              <a:t>(bonne VPP et plutôt en faveur de l’espèce </a:t>
            </a:r>
            <a:r>
              <a:rPr lang="fr-FR" sz="1300" i="1" dirty="0" smtClean="0">
                <a:solidFill>
                  <a:srgbClr val="002E00"/>
                </a:solidFill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fr-FR" sz="1300" i="1" dirty="0" err="1" smtClean="0">
                <a:solidFill>
                  <a:srgbClr val="002E00"/>
                </a:solidFill>
                <a:latin typeface="Times New Roman" pitchFamily="18" charset="0"/>
                <a:cs typeface="Times New Roman" pitchFamily="18" charset="0"/>
              </a:rPr>
              <a:t>falciparum</a:t>
            </a:r>
            <a:r>
              <a:rPr lang="fr-FR" sz="1300" dirty="0" smtClean="0">
                <a:solidFill>
                  <a:srgbClr val="002E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fr-FR" sz="1300" dirty="0">
              <a:solidFill>
                <a:srgbClr val="002E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6" name="Connecteur droit avec flèche 75"/>
          <p:cNvCxnSpPr>
            <a:stCxn id="29" idx="2"/>
            <a:endCxn id="34" idx="0"/>
          </p:cNvCxnSpPr>
          <p:nvPr/>
        </p:nvCxnSpPr>
        <p:spPr>
          <a:xfrm rot="5400000">
            <a:off x="358388" y="4394610"/>
            <a:ext cx="497671" cy="15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>
            <a:endCxn id="28" idx="0"/>
          </p:cNvCxnSpPr>
          <p:nvPr/>
        </p:nvCxnSpPr>
        <p:spPr>
          <a:xfrm rot="10800000" flipV="1">
            <a:off x="607224" y="3500438"/>
            <a:ext cx="323027" cy="32266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avec flèche 78"/>
          <p:cNvCxnSpPr>
            <a:endCxn id="32" idx="0"/>
          </p:cNvCxnSpPr>
          <p:nvPr/>
        </p:nvCxnSpPr>
        <p:spPr>
          <a:xfrm rot="16200000" flipH="1">
            <a:off x="1939440" y="3527068"/>
            <a:ext cx="357190" cy="30393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avec flèche 82"/>
          <p:cNvCxnSpPr>
            <a:stCxn id="33" idx="2"/>
            <a:endCxn id="30" idx="0"/>
          </p:cNvCxnSpPr>
          <p:nvPr/>
        </p:nvCxnSpPr>
        <p:spPr>
          <a:xfrm rot="5400000">
            <a:off x="2002707" y="4447590"/>
            <a:ext cx="534587" cy="15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Ellipse 50"/>
          <p:cNvSpPr/>
          <p:nvPr/>
        </p:nvSpPr>
        <p:spPr>
          <a:xfrm>
            <a:off x="4058238" y="5785130"/>
            <a:ext cx="1384618" cy="24717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D9F5FF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480048"/>
              </a:solidFill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4090601" y="5760196"/>
            <a:ext cx="1319892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Absence de parasite</a:t>
            </a:r>
            <a:endParaRPr lang="fr-FR" sz="12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e 25"/>
          <p:cNvGrpSpPr/>
          <p:nvPr/>
        </p:nvGrpSpPr>
        <p:grpSpPr>
          <a:xfrm>
            <a:off x="4000448" y="4929198"/>
            <a:ext cx="1500198" cy="443973"/>
            <a:chOff x="5357818" y="4622974"/>
            <a:chExt cx="1500198" cy="443973"/>
          </a:xfrm>
        </p:grpSpPr>
        <p:sp>
          <p:nvSpPr>
            <p:cNvPr id="48" name="Ellipse 47"/>
            <p:cNvSpPr/>
            <p:nvPr/>
          </p:nvSpPr>
          <p:spPr>
            <a:xfrm>
              <a:off x="5357818" y="4646211"/>
              <a:ext cx="1500198" cy="420736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9F5FF"/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480048"/>
                </a:solidFill>
              </a:endParaRPr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5442904" y="4622974"/>
              <a:ext cx="1319892" cy="442035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200" dirty="0" err="1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Parasitémie</a:t>
              </a:r>
              <a:r>
                <a:rPr lang="fr-FR" sz="12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 &lt; 25% de sa valeur initiale</a:t>
              </a:r>
              <a:endParaRPr lang="fr-FR" sz="1200" dirty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e 41"/>
          <p:cNvGrpSpPr/>
          <p:nvPr/>
        </p:nvGrpSpPr>
        <p:grpSpPr>
          <a:xfrm>
            <a:off x="214314" y="3823106"/>
            <a:ext cx="785818" cy="357190"/>
            <a:chOff x="214314" y="3823106"/>
            <a:chExt cx="785818" cy="357190"/>
          </a:xfrm>
        </p:grpSpPr>
        <p:sp>
          <p:nvSpPr>
            <p:cNvPr id="28" name="Ellipse 27"/>
            <p:cNvSpPr/>
            <p:nvPr/>
          </p:nvSpPr>
          <p:spPr>
            <a:xfrm>
              <a:off x="214314" y="3823106"/>
              <a:ext cx="785818" cy="357190"/>
            </a:xfrm>
            <a:prstGeom prst="ellipse">
              <a:avLst/>
            </a:prstGeom>
            <a:solidFill>
              <a:srgbClr val="CCFF99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2E00"/>
                </a:solidFill>
              </a:endParaRPr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214314" y="3857628"/>
              <a:ext cx="785818" cy="288147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2E0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fr-FR" sz="1400" dirty="0" smtClean="0">
                  <a:solidFill>
                    <a:srgbClr val="002E00"/>
                  </a:solidFill>
                  <a:latin typeface="Times New Roman" pitchFamily="18" charset="0"/>
                  <a:cs typeface="Times New Roman" pitchFamily="18" charset="0"/>
                </a:rPr>
                <a:t>égative</a:t>
              </a:r>
              <a:endParaRPr lang="fr-FR" sz="1400" dirty="0">
                <a:solidFill>
                  <a:srgbClr val="002E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" name="Groupe 40"/>
          <p:cNvGrpSpPr/>
          <p:nvPr/>
        </p:nvGrpSpPr>
        <p:grpSpPr>
          <a:xfrm>
            <a:off x="1058636" y="2394346"/>
            <a:ext cx="785818" cy="357190"/>
            <a:chOff x="4286248" y="2394346"/>
            <a:chExt cx="785818" cy="357190"/>
          </a:xfrm>
        </p:grpSpPr>
        <p:sp>
          <p:nvSpPr>
            <p:cNvPr id="18" name="Ellipse 17"/>
            <p:cNvSpPr/>
            <p:nvPr/>
          </p:nvSpPr>
          <p:spPr>
            <a:xfrm>
              <a:off x="4286248" y="2394346"/>
              <a:ext cx="785818" cy="357190"/>
            </a:xfrm>
            <a:prstGeom prst="ellipse">
              <a:avLst/>
            </a:prstGeom>
            <a:solidFill>
              <a:srgbClr val="CCFF99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2E00"/>
                </a:solidFill>
              </a:endParaRP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4286248" y="2428868"/>
              <a:ext cx="785818" cy="288147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002E00"/>
                  </a:solidFill>
                  <a:latin typeface="Times New Roman" pitchFamily="18" charset="0"/>
                  <a:cs typeface="Times New Roman" pitchFamily="18" charset="0"/>
                </a:rPr>
                <a:t>Négatifs</a:t>
              </a:r>
              <a:endParaRPr lang="fr-FR" sz="1400" dirty="0">
                <a:solidFill>
                  <a:srgbClr val="002E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" name="Groupe 23"/>
          <p:cNvGrpSpPr/>
          <p:nvPr/>
        </p:nvGrpSpPr>
        <p:grpSpPr>
          <a:xfrm>
            <a:off x="4357638" y="2394346"/>
            <a:ext cx="785818" cy="357190"/>
            <a:chOff x="6536545" y="2394346"/>
            <a:chExt cx="785818" cy="357190"/>
          </a:xfrm>
        </p:grpSpPr>
        <p:sp>
          <p:nvSpPr>
            <p:cNvPr id="19" name="Ellipse 18"/>
            <p:cNvSpPr/>
            <p:nvPr/>
          </p:nvSpPr>
          <p:spPr>
            <a:xfrm>
              <a:off x="6536545" y="2394346"/>
              <a:ext cx="785818" cy="357190"/>
            </a:xfrm>
            <a:prstGeom prst="ellipse">
              <a:avLst/>
            </a:prstGeom>
            <a:solidFill>
              <a:srgbClr val="FF9B9B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6572264" y="2428868"/>
              <a:ext cx="714380" cy="288147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b="1" dirty="0" smtClean="0">
                  <a:solidFill>
                    <a:srgbClr val="580000"/>
                  </a:solidFill>
                  <a:latin typeface="Times New Roman" pitchFamily="18" charset="0"/>
                  <a:cs typeface="Times New Roman" pitchFamily="18" charset="0"/>
                </a:rPr>
                <a:t>Positifs</a:t>
              </a:r>
              <a:endParaRPr lang="fr-FR" sz="1400" b="1" dirty="0">
                <a:solidFill>
                  <a:srgbClr val="58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2" name="ZoneTexte 21"/>
          <p:cNvSpPr txBox="1"/>
          <p:nvPr/>
        </p:nvSpPr>
        <p:spPr>
          <a:xfrm>
            <a:off x="3636322" y="3028616"/>
            <a:ext cx="2228450" cy="686136"/>
          </a:xfrm>
          <a:prstGeom prst="rect">
            <a:avLst/>
          </a:prstGeom>
          <a:solidFill>
            <a:srgbClr val="FFD44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72000" rIns="36000" bIns="36000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fr-FR" sz="16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Détermination de l’espèce</a:t>
            </a:r>
          </a:p>
          <a:p>
            <a:pPr algn="ctr">
              <a:lnSpc>
                <a:spcPts val="1500"/>
              </a:lnSpc>
            </a:pPr>
            <a:r>
              <a:rPr lang="fr-FR" sz="16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Mesure de la </a:t>
            </a:r>
            <a:r>
              <a:rPr lang="fr-FR" sz="1600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parasitémie</a:t>
            </a:r>
            <a:r>
              <a:rPr lang="fr-FR" sz="16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(critère de gravité si &gt; 4%)</a:t>
            </a:r>
          </a:p>
        </p:txBody>
      </p:sp>
      <p:cxnSp>
        <p:nvCxnSpPr>
          <p:cNvPr id="58" name="Connecteur droit avec flèche 57"/>
          <p:cNvCxnSpPr>
            <a:endCxn id="18" idx="0"/>
          </p:cNvCxnSpPr>
          <p:nvPr/>
        </p:nvCxnSpPr>
        <p:spPr>
          <a:xfrm rot="10800000" flipV="1">
            <a:off x="1451546" y="1857364"/>
            <a:ext cx="905877" cy="536982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>
            <a:endCxn id="19" idx="0"/>
          </p:cNvCxnSpPr>
          <p:nvPr/>
        </p:nvCxnSpPr>
        <p:spPr>
          <a:xfrm>
            <a:off x="3714744" y="1857364"/>
            <a:ext cx="1035803" cy="536982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2065195" y="1428736"/>
            <a:ext cx="2071702" cy="493775"/>
          </a:xfrm>
          <a:prstGeom prst="rect">
            <a:avLst/>
          </a:prstGeom>
          <a:solidFill>
            <a:srgbClr val="FFD44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72000" rIns="36000" bIns="36000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fr-FR" sz="16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Frottis coloré au MGG</a:t>
            </a:r>
          </a:p>
          <a:p>
            <a:pPr algn="ctr">
              <a:lnSpc>
                <a:spcPts val="1500"/>
              </a:lnSpc>
            </a:pPr>
            <a:r>
              <a:rPr lang="fr-FR" sz="16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Goutte épaisse</a:t>
            </a:r>
          </a:p>
        </p:txBody>
      </p:sp>
      <p:grpSp>
        <p:nvGrpSpPr>
          <p:cNvPr id="9" name="Groupe 30"/>
          <p:cNvGrpSpPr/>
          <p:nvPr/>
        </p:nvGrpSpPr>
        <p:grpSpPr>
          <a:xfrm>
            <a:off x="1877091" y="3857628"/>
            <a:ext cx="785818" cy="357190"/>
            <a:chOff x="6536545" y="2394346"/>
            <a:chExt cx="785818" cy="357190"/>
          </a:xfrm>
        </p:grpSpPr>
        <p:sp>
          <p:nvSpPr>
            <p:cNvPr id="32" name="Ellipse 31"/>
            <p:cNvSpPr/>
            <p:nvPr/>
          </p:nvSpPr>
          <p:spPr>
            <a:xfrm>
              <a:off x="6536545" y="2394346"/>
              <a:ext cx="785818" cy="357190"/>
            </a:xfrm>
            <a:prstGeom prst="ellipse">
              <a:avLst/>
            </a:prstGeom>
            <a:solidFill>
              <a:srgbClr val="FF9B9B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6572264" y="2428868"/>
              <a:ext cx="714380" cy="288147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b="1" dirty="0" smtClean="0">
                  <a:solidFill>
                    <a:srgbClr val="580000"/>
                  </a:solidFill>
                  <a:latin typeface="Times New Roman" pitchFamily="18" charset="0"/>
                  <a:cs typeface="Times New Roman" pitchFamily="18" charset="0"/>
                </a:rPr>
                <a:t>Positive</a:t>
              </a:r>
              <a:endParaRPr lang="fr-FR" sz="1400" b="1" dirty="0">
                <a:solidFill>
                  <a:srgbClr val="58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52" name="Connecteur droit avec flèche 51"/>
          <p:cNvCxnSpPr>
            <a:endCxn id="40" idx="0"/>
          </p:cNvCxnSpPr>
          <p:nvPr/>
        </p:nvCxnSpPr>
        <p:spPr>
          <a:xfrm rot="10800000" flipV="1">
            <a:off x="3101046" y="1000108"/>
            <a:ext cx="1256640" cy="42862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3536853" y="142852"/>
            <a:ext cx="3929090" cy="872922"/>
          </a:xfrm>
          <a:prstGeom prst="rect">
            <a:avLst/>
          </a:prstGeom>
          <a:solidFill>
            <a:srgbClr val="E4C2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422100"/>
                </a:solidFill>
                <a:latin typeface="Times New Roman" pitchFamily="18" charset="0"/>
                <a:cs typeface="Times New Roman" pitchFamily="18" charset="0"/>
              </a:rPr>
              <a:t>Demande de recherche de paludisme</a:t>
            </a:r>
          </a:p>
          <a:p>
            <a:pPr algn="ctr"/>
            <a:r>
              <a:rPr lang="fr-FR" sz="1600" dirty="0" smtClean="0">
                <a:solidFill>
                  <a:srgbClr val="422100"/>
                </a:solidFill>
                <a:latin typeface="Times New Roman" pitchFamily="18" charset="0"/>
                <a:cs typeface="Times New Roman" pitchFamily="18" charset="0"/>
              </a:rPr>
              <a:t>2 tubes EDTA (un pour contrôle ou CNR)</a:t>
            </a:r>
          </a:p>
          <a:p>
            <a:pPr algn="ctr"/>
            <a:r>
              <a:rPr lang="fr-FR" sz="1600" dirty="0" smtClean="0">
                <a:solidFill>
                  <a:srgbClr val="422100"/>
                </a:solidFill>
                <a:latin typeface="Times New Roman" pitchFamily="18" charset="0"/>
                <a:cs typeface="Times New Roman" pitchFamily="18" charset="0"/>
              </a:rPr>
              <a:t>1 tube sec ou </a:t>
            </a:r>
            <a:r>
              <a:rPr lang="fr-FR" sz="1600" dirty="0" err="1" smtClean="0">
                <a:solidFill>
                  <a:srgbClr val="422100"/>
                </a:solidFill>
                <a:latin typeface="Times New Roman" pitchFamily="18" charset="0"/>
                <a:cs typeface="Times New Roman" pitchFamily="18" charset="0"/>
              </a:rPr>
              <a:t>hépariné</a:t>
            </a:r>
            <a:r>
              <a:rPr lang="fr-FR" sz="1600" dirty="0" smtClean="0">
                <a:solidFill>
                  <a:srgbClr val="422100"/>
                </a:solidFill>
                <a:latin typeface="Times New Roman" pitchFamily="18" charset="0"/>
                <a:cs typeface="Times New Roman" pitchFamily="18" charset="0"/>
              </a:rPr>
              <a:t> (critères de gravité)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3571772" y="4643447"/>
            <a:ext cx="2357550" cy="288147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Frottis  + goutte épaisse à H72</a:t>
            </a:r>
            <a:endParaRPr lang="fr-FR" sz="14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3571772" y="5500703"/>
            <a:ext cx="2357550" cy="288146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Frottis  + goutte épaisse  à J7</a:t>
            </a:r>
            <a:endParaRPr lang="fr-FR" sz="14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4090601" y="6474576"/>
            <a:ext cx="1319892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Absence de parasite</a:t>
            </a:r>
            <a:endParaRPr lang="fr-FR" sz="12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3571772" y="6215083"/>
            <a:ext cx="2357550" cy="288147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Frottis  + goutte épaisse  à J28</a:t>
            </a:r>
            <a:endParaRPr lang="fr-FR" sz="14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150</Words>
  <Application>Microsoft Office PowerPoint</Application>
  <PresentationFormat>Affichage à l'écran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91</cp:revision>
  <dcterms:created xsi:type="dcterms:W3CDTF">2008-07-22T13:17:44Z</dcterms:created>
  <dcterms:modified xsi:type="dcterms:W3CDTF">2008-07-22T15:57:43Z</dcterms:modified>
</cp:coreProperties>
</file>