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llipse 28"/>
          <p:cNvSpPr/>
          <p:nvPr/>
        </p:nvSpPr>
        <p:spPr>
          <a:xfrm>
            <a:off x="7148798" y="3357562"/>
            <a:ext cx="1547302" cy="642942"/>
          </a:xfrm>
          <a:prstGeom prst="ellipse">
            <a:avLst/>
          </a:prstGeom>
          <a:gradFill flip="none" rotWithShape="1"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7298075" y="3103342"/>
            <a:ext cx="1248748" cy="268032"/>
          </a:xfrm>
          <a:prstGeom prst="rect">
            <a:avLst/>
          </a:prstGeom>
          <a:solidFill>
            <a:srgbClr val="C5F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Chloroquine  </a:t>
            </a:r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8001024" y="2655576"/>
            <a:ext cx="0" cy="432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7181381" y="3426971"/>
            <a:ext cx="1482136" cy="56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Primaquine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 </a:t>
            </a:r>
            <a:endParaRPr lang="fr-FR" sz="1600" dirty="0" smtClean="0">
              <a:solidFill>
                <a:srgbClr val="00213A"/>
              </a:solidFill>
              <a:latin typeface="Times New Roman" pitchFamily="18" charset="0"/>
            </a:endParaRPr>
          </a:p>
          <a:p>
            <a:pPr algn="ctr">
              <a:lnSpc>
                <a:spcPts val="1400"/>
              </a:lnSpc>
            </a:pP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en 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cas 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d’accès de </a:t>
            </a:r>
          </a:p>
          <a:p>
            <a:pPr algn="ctr">
              <a:lnSpc>
                <a:spcPts val="1400"/>
              </a:lnSpc>
            </a:pP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reviviscence 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51052" y="4422788"/>
            <a:ext cx="1806080" cy="760475"/>
          </a:xfrm>
          <a:prstGeom prst="rect">
            <a:avLst/>
          </a:prstGeom>
          <a:solidFill>
            <a:srgbClr val="C5F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Quinine IV +/- 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D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oxycycline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 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ou 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Clindamycine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986618" y="2428868"/>
            <a:ext cx="1871662" cy="298810"/>
          </a:xfrm>
          <a:prstGeom prst="rect">
            <a:avLst/>
          </a:prstGeom>
          <a:solidFill>
            <a:srgbClr val="EA9E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i="1" dirty="0">
                <a:solidFill>
                  <a:srgbClr val="482400"/>
                </a:solidFill>
                <a:latin typeface="Times New Roman" pitchFamily="18" charset="0"/>
              </a:rPr>
              <a:t>P</a:t>
            </a:r>
            <a:r>
              <a:rPr lang="fr-FR" dirty="0">
                <a:solidFill>
                  <a:srgbClr val="482400"/>
                </a:solidFill>
                <a:latin typeface="Times New Roman" pitchFamily="18" charset="0"/>
              </a:rPr>
              <a:t>. non </a:t>
            </a:r>
            <a:r>
              <a:rPr lang="fr-FR" i="1" dirty="0" err="1">
                <a:solidFill>
                  <a:srgbClr val="482400"/>
                </a:solidFill>
                <a:latin typeface="Times New Roman" pitchFamily="18" charset="0"/>
              </a:rPr>
              <a:t>falciparum</a:t>
            </a:r>
            <a:endParaRPr lang="fr-FR" i="1" dirty="0">
              <a:solidFill>
                <a:srgbClr val="482400"/>
              </a:solidFill>
              <a:latin typeface="Times New Roman" pitchFamily="18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5150231" y="4422788"/>
            <a:ext cx="2222826" cy="1006696"/>
          </a:xfrm>
          <a:prstGeom prst="rect">
            <a:avLst/>
          </a:prstGeom>
          <a:solidFill>
            <a:srgbClr val="C5F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Atovaquone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-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P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roguanil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  <a:p>
            <a:pPr algn="ctr"/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Artémether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-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L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uméfantrine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 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  <a:p>
            <a:pPr algn="ctr"/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2</a:t>
            </a:r>
            <a:r>
              <a:rPr lang="fr-FR" sz="1600" baseline="30000" dirty="0">
                <a:solidFill>
                  <a:srgbClr val="00213A"/>
                </a:solidFill>
                <a:latin typeface="Times New Roman" pitchFamily="18" charset="0"/>
              </a:rPr>
              <a:t>ème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 intention : 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Quinine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, 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M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éfloquine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504454" y="4422788"/>
            <a:ext cx="2533586" cy="1006696"/>
          </a:xfrm>
          <a:prstGeom prst="rect">
            <a:avLst/>
          </a:prstGeom>
          <a:solidFill>
            <a:srgbClr val="C5F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Méfloquine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 +/- 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D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ompéridone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  <a:p>
            <a:pPr algn="ctr"/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Atovaquone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-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P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roguanil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  <a:p>
            <a:pPr algn="ctr"/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Artémether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-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L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uméfantrine</a:t>
            </a:r>
            <a:endParaRPr lang="fr-FR" sz="1600" dirty="0">
              <a:solidFill>
                <a:srgbClr val="00213A"/>
              </a:solidFill>
              <a:latin typeface="Times New Roman" pitchFamily="18" charset="0"/>
            </a:endParaRPr>
          </a:p>
          <a:p>
            <a:pPr algn="ctr"/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(</a:t>
            </a:r>
            <a:r>
              <a:rPr lang="fr-FR" sz="1600" dirty="0" err="1">
                <a:solidFill>
                  <a:srgbClr val="00213A"/>
                </a:solidFill>
                <a:latin typeface="Times New Roman" pitchFamily="18" charset="0"/>
              </a:rPr>
              <a:t>H</a:t>
            </a:r>
            <a:r>
              <a:rPr lang="fr-FR" sz="1600" dirty="0" err="1" smtClean="0">
                <a:solidFill>
                  <a:srgbClr val="00213A"/>
                </a:solidFill>
                <a:latin typeface="Times New Roman" pitchFamily="18" charset="0"/>
              </a:rPr>
              <a:t>alofantrine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 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ou </a:t>
            </a:r>
            <a:r>
              <a:rPr lang="fr-FR" sz="1600" dirty="0" smtClean="0">
                <a:solidFill>
                  <a:srgbClr val="00213A"/>
                </a:solidFill>
                <a:latin typeface="Times New Roman" pitchFamily="18" charset="0"/>
              </a:rPr>
              <a:t>Quinine</a:t>
            </a:r>
            <a:r>
              <a:rPr lang="fr-FR" sz="1600" dirty="0">
                <a:solidFill>
                  <a:srgbClr val="00213A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 flipH="1">
            <a:off x="1061420" y="847706"/>
            <a:ext cx="1296000" cy="684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347570" y="847706"/>
            <a:ext cx="1296000" cy="684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1054091" y="1785926"/>
            <a:ext cx="0" cy="2628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H="1">
            <a:off x="3671857" y="1714488"/>
            <a:ext cx="1214446" cy="71438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6500826" y="1714488"/>
            <a:ext cx="1437190" cy="71438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H="1">
            <a:off x="2586011" y="2714982"/>
            <a:ext cx="540000" cy="396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4102862" y="2714620"/>
            <a:ext cx="540000" cy="396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 flipH="1">
            <a:off x="3755259" y="3286124"/>
            <a:ext cx="647700" cy="503237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5599446" y="3286124"/>
            <a:ext cx="648000" cy="503237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3771247" y="3995746"/>
            <a:ext cx="0" cy="432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6261644" y="4000504"/>
            <a:ext cx="0" cy="43200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 flipH="1">
            <a:off x="1142976" y="3357562"/>
            <a:ext cx="1357322" cy="107157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406559" y="1571612"/>
            <a:ext cx="2772000" cy="329588"/>
          </a:xfrm>
          <a:prstGeom prst="rect">
            <a:avLst/>
          </a:prstGeom>
          <a:solidFill>
            <a:srgbClr val="DE9A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3E1F00"/>
                </a:solidFill>
                <a:latin typeface="Times New Roman" pitchFamily="18" charset="0"/>
              </a:rPr>
              <a:t>Absence de </a:t>
            </a:r>
            <a:r>
              <a:rPr lang="fr-FR" sz="2000" dirty="0" smtClean="0">
                <a:solidFill>
                  <a:srgbClr val="3E1F00"/>
                </a:solidFill>
                <a:latin typeface="Times New Roman" pitchFamily="18" charset="0"/>
              </a:rPr>
              <a:t>vomissements</a:t>
            </a:r>
            <a:endParaRPr lang="fr-FR" sz="2000" dirty="0">
              <a:solidFill>
                <a:srgbClr val="3E1F00"/>
              </a:solidFill>
              <a:latin typeface="Times New Roman" pitchFamily="18" charset="0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794126" y="3789361"/>
            <a:ext cx="935037" cy="266700"/>
          </a:xfrm>
          <a:prstGeom prst="rect">
            <a:avLst/>
          </a:prstGeom>
          <a:solidFill>
            <a:srgbClr val="FFD44B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Adulte 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303729" y="3786190"/>
            <a:ext cx="935037" cy="266700"/>
          </a:xfrm>
          <a:prstGeom prst="rect">
            <a:avLst/>
          </a:prstGeom>
          <a:solidFill>
            <a:srgbClr val="FFD44B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Enfant   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998087" y="3143248"/>
            <a:ext cx="2016125" cy="266700"/>
          </a:xfrm>
          <a:prstGeom prst="rect">
            <a:avLst/>
          </a:prstGeom>
          <a:solidFill>
            <a:srgbClr val="FEBE4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Forme non compliquée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862392" y="2428868"/>
            <a:ext cx="1532554" cy="298810"/>
          </a:xfrm>
          <a:prstGeom prst="rect">
            <a:avLst/>
          </a:prstGeom>
          <a:solidFill>
            <a:srgbClr val="EA9E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i="1" dirty="0">
                <a:solidFill>
                  <a:srgbClr val="482400"/>
                </a:solidFill>
                <a:latin typeface="Times New Roman" pitchFamily="18" charset="0"/>
              </a:rPr>
              <a:t>P. </a:t>
            </a:r>
            <a:r>
              <a:rPr lang="fr-FR" i="1" dirty="0" err="1">
                <a:solidFill>
                  <a:srgbClr val="482400"/>
                </a:solidFill>
                <a:latin typeface="Times New Roman" pitchFamily="18" charset="0"/>
              </a:rPr>
              <a:t>falciparum</a:t>
            </a:r>
            <a:r>
              <a:rPr lang="fr-FR" i="1" dirty="0">
                <a:solidFill>
                  <a:srgbClr val="4824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90237" y="1571612"/>
            <a:ext cx="1527708" cy="329588"/>
          </a:xfrm>
          <a:prstGeom prst="rect">
            <a:avLst/>
          </a:prstGeom>
          <a:solidFill>
            <a:srgbClr val="DE9A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3E1F00"/>
                </a:solidFill>
                <a:latin typeface="Times New Roman" pitchFamily="18" charset="0"/>
              </a:rPr>
              <a:t>Vomissements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56450" y="609601"/>
            <a:ext cx="3901368" cy="391143"/>
          </a:xfrm>
          <a:prstGeom prst="rect">
            <a:avLst/>
          </a:prstGeom>
          <a:solidFill>
            <a:srgbClr val="B07A2A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</a:rPr>
              <a:t>Traitement d’un accès palustre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000232" y="3143248"/>
            <a:ext cx="1171560" cy="266700"/>
          </a:xfrm>
          <a:prstGeom prst="rect">
            <a:avLst/>
          </a:prstGeom>
          <a:solidFill>
            <a:srgbClr val="FEBE4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Forme grave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53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93</cp:revision>
  <dcterms:created xsi:type="dcterms:W3CDTF">2008-07-22T13:17:44Z</dcterms:created>
  <dcterms:modified xsi:type="dcterms:W3CDTF">2008-08-17T09:36:29Z</dcterms:modified>
</cp:coreProperties>
</file>