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>
            <a:off x="-285784" y="357166"/>
            <a:ext cx="5000660" cy="5929354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571472" y="4993723"/>
            <a:ext cx="3857652" cy="1149921"/>
          </a:xfrm>
          <a:prstGeom prst="rect">
            <a:avLst/>
          </a:prstGeom>
          <a:solidFill>
            <a:srgbClr val="EEFFDD"/>
          </a:solidFill>
        </p:spPr>
        <p:txBody>
          <a:bodyPr wrap="square" lIns="36000" tIns="36000" rIns="36000" bIns="36000" rtlCol="0">
            <a:spAutoFit/>
          </a:bodyPr>
          <a:lstStyle/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Vacciner l’entourage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Utiliser des préservatifs si le partenaire sexuel n’est pas vacciné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Ne pas partager sa brosse à dents ou son rasoir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- Nettoyer les gouttes de sang avec de l’eau de javel</a:t>
            </a:r>
            <a:endParaRPr lang="fr-FR" sz="14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571472" y="4707971"/>
            <a:ext cx="3857652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Conseils pour prévenir la transmission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-142908" y="2708224"/>
            <a:ext cx="3857652" cy="1796252"/>
          </a:xfrm>
          <a:prstGeom prst="rect">
            <a:avLst/>
          </a:prstGeom>
          <a:solidFill>
            <a:srgbClr val="EEFFDD"/>
          </a:solidFill>
        </p:spPr>
        <p:txBody>
          <a:bodyPr wrap="square" lIns="18000" tIns="36000" rIns="18000" bIns="36000" rtlCol="0">
            <a:spAutoFit/>
          </a:bodyPr>
          <a:lstStyle/>
          <a:p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Créatininémie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protéinurie, clairance de la créatinine, albuminémie, glycémie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Diagnostic de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co-infections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: VIH, VHC, VHD, VHA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 IFN : TSH, Ac anti-TPO, Ac anti-nucléaire, Ac anti-muscle lisse, Ac anti-LKM1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Si stéatose : bilan lipide</a:t>
            </a:r>
          </a:p>
          <a:p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Dépistage de l’hémochromatose : coefficient de saturation de la transferrine</a:t>
            </a:r>
            <a:endParaRPr lang="fr-FR" sz="1400" dirty="0">
              <a:solidFill>
                <a:srgbClr val="0033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-142908" y="2422472"/>
            <a:ext cx="3857652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Recherche de facteurs de </a:t>
            </a:r>
            <a:r>
              <a:rPr lang="fr-FR" sz="1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comorbidités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500034" y="1064633"/>
            <a:ext cx="3929090" cy="1149921"/>
          </a:xfrm>
          <a:prstGeom prst="rect">
            <a:avLst/>
          </a:prstGeom>
          <a:solidFill>
            <a:srgbClr val="EEFFDD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hépatique : </a:t>
            </a:r>
            <a:r>
              <a:rPr lang="fr-FR" sz="14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γGT</a:t>
            </a:r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 PAL, ALAT, ASAT, bilirubine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hémato : NFS, TP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Marqueur tumoral : AFP 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Echographie abdominale</a:t>
            </a:r>
          </a:p>
          <a:p>
            <a:pPr algn="ctr"/>
            <a:r>
              <a:rPr lang="fr-FR" sz="14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PBH + score METAVIR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500034" y="778881"/>
            <a:ext cx="3929090" cy="318924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Bilan de base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5" name="Connecteur droit avec flèche 84"/>
          <p:cNvCxnSpPr/>
          <p:nvPr/>
        </p:nvCxnSpPr>
        <p:spPr>
          <a:xfrm rot="16200000" flipV="1">
            <a:off x="3750463" y="2886302"/>
            <a:ext cx="1285884" cy="35719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35" idx="1"/>
          </p:cNvCxnSpPr>
          <p:nvPr/>
        </p:nvCxnSpPr>
        <p:spPr>
          <a:xfrm rot="10800000">
            <a:off x="3604121" y="3569549"/>
            <a:ext cx="432000" cy="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rot="5400000">
            <a:off x="3750463" y="3886434"/>
            <a:ext cx="1285884" cy="357190"/>
          </a:xfrm>
          <a:prstGeom prst="straightConnector1">
            <a:avLst/>
          </a:prstGeom>
          <a:ln w="25400">
            <a:solidFill>
              <a:srgbClr val="0066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2250"/>
          <p:cNvSpPr txBox="1">
            <a:spLocks noChangeArrowheads="1"/>
          </p:cNvSpPr>
          <p:nvPr/>
        </p:nvSpPr>
        <p:spPr bwMode="auto">
          <a:xfrm>
            <a:off x="-299432" y="285728"/>
            <a:ext cx="502923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Prise en charge</a:t>
            </a:r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929190" y="357166"/>
            <a:ext cx="4214810" cy="59293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54"/>
          <p:cNvGrpSpPr/>
          <p:nvPr/>
        </p:nvGrpSpPr>
        <p:grpSpPr>
          <a:xfrm>
            <a:off x="6572264" y="2928934"/>
            <a:ext cx="2286016" cy="573899"/>
            <a:chOff x="6429388" y="3500438"/>
            <a:chExt cx="2286016" cy="573899"/>
          </a:xfrm>
        </p:grpSpPr>
        <p:sp>
          <p:nvSpPr>
            <p:cNvPr id="79" name="ZoneTexte 78"/>
            <p:cNvSpPr txBox="1"/>
            <p:nvPr/>
          </p:nvSpPr>
          <p:spPr>
            <a:xfrm>
              <a:off x="6429388" y="3786190"/>
              <a:ext cx="2286016" cy="288147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Lamivudine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adéfovir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…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6429388" y="350043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Traitement antiviral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e 53"/>
          <p:cNvGrpSpPr/>
          <p:nvPr/>
        </p:nvGrpSpPr>
        <p:grpSpPr>
          <a:xfrm>
            <a:off x="6215074" y="1928802"/>
            <a:ext cx="2500330" cy="789342"/>
            <a:chOff x="6322231" y="1928802"/>
            <a:chExt cx="2500330" cy="789342"/>
          </a:xfrm>
        </p:grpSpPr>
        <p:sp>
          <p:nvSpPr>
            <p:cNvPr id="82" name="ZoneTexte 81"/>
            <p:cNvSpPr txBox="1"/>
            <p:nvPr/>
          </p:nvSpPr>
          <p:spPr>
            <a:xfrm>
              <a:off x="6322231" y="2214554"/>
              <a:ext cx="2500330" cy="503590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Vaccination : Ag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Immunoglobuline anti-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HBs</a:t>
              </a:r>
              <a:endParaRPr lang="fr-FR" sz="14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6322231" y="1928802"/>
              <a:ext cx="2500330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Traitement prophylactique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9" name="ZoneTexte 88"/>
          <p:cNvSpPr txBox="1"/>
          <p:nvPr/>
        </p:nvSpPr>
        <p:spPr>
          <a:xfrm>
            <a:off x="6143636" y="4610274"/>
            <a:ext cx="2286016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Transplantation hépatique</a:t>
            </a:r>
            <a:endParaRPr lang="fr-FR" sz="16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e 52"/>
          <p:cNvGrpSpPr/>
          <p:nvPr/>
        </p:nvGrpSpPr>
        <p:grpSpPr>
          <a:xfrm>
            <a:off x="5072066" y="785794"/>
            <a:ext cx="3857652" cy="1004786"/>
            <a:chOff x="6322231" y="0"/>
            <a:chExt cx="2500330" cy="1004786"/>
          </a:xfrm>
        </p:grpSpPr>
        <p:sp>
          <p:nvSpPr>
            <p:cNvPr id="91" name="ZoneTexte 90"/>
            <p:cNvSpPr txBox="1"/>
            <p:nvPr/>
          </p:nvSpPr>
          <p:spPr>
            <a:xfrm>
              <a:off x="6322231" y="285752"/>
              <a:ext cx="2500330" cy="719034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Réduire ou arrêter  la consommation d’alcool</a:t>
              </a: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Arrêter le tabagisme</a:t>
              </a:r>
            </a:p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Normaliser le bilan lipidique, la glycémie et le poids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6322231" y="0"/>
              <a:ext cx="2500330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Mesures hygiéno-diététiques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e 55"/>
          <p:cNvGrpSpPr/>
          <p:nvPr/>
        </p:nvGrpSpPr>
        <p:grpSpPr>
          <a:xfrm>
            <a:off x="5000628" y="5139988"/>
            <a:ext cx="2286016" cy="789342"/>
            <a:chOff x="6429388" y="5286388"/>
            <a:chExt cx="2286016" cy="789342"/>
          </a:xfrm>
        </p:grpSpPr>
        <p:sp>
          <p:nvSpPr>
            <p:cNvPr id="98" name="ZoneTexte 97"/>
            <p:cNvSpPr txBox="1"/>
            <p:nvPr/>
          </p:nvSpPr>
          <p:spPr>
            <a:xfrm>
              <a:off x="6429388" y="5572140"/>
              <a:ext cx="2286016" cy="503590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Après vérification de la sérologie</a:t>
              </a:r>
              <a:endParaRPr lang="fr-FR" sz="14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6429388" y="528638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Vaccination hépatite A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0" name="Connecteur droit avec flèche 99"/>
          <p:cNvCxnSpPr/>
          <p:nvPr/>
        </p:nvCxnSpPr>
        <p:spPr>
          <a:xfrm rot="5400000" flipH="1" flipV="1">
            <a:off x="4812474" y="2397238"/>
            <a:ext cx="1492020" cy="285752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>
            <a:endCxn id="82" idx="1"/>
          </p:cNvCxnSpPr>
          <p:nvPr/>
        </p:nvCxnSpPr>
        <p:spPr>
          <a:xfrm rot="5400000" flipH="1" flipV="1">
            <a:off x="5412278" y="2554766"/>
            <a:ext cx="891213" cy="71438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 flipV="1">
            <a:off x="5500694" y="3214687"/>
            <a:ext cx="1071570" cy="28575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/>
          <p:nvPr/>
        </p:nvCxnSpPr>
        <p:spPr>
          <a:xfrm rot="16200000" flipH="1">
            <a:off x="4893471" y="4243624"/>
            <a:ext cx="1285884" cy="35719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/>
          <p:nvPr/>
        </p:nvCxnSpPr>
        <p:spPr>
          <a:xfrm rot="16200000" flipH="1">
            <a:off x="5500696" y="3786192"/>
            <a:ext cx="857254" cy="85725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oneTexte 2250"/>
          <p:cNvSpPr txBox="1">
            <a:spLocks noChangeArrowheads="1"/>
          </p:cNvSpPr>
          <p:nvPr/>
        </p:nvSpPr>
        <p:spPr bwMode="auto">
          <a:xfrm>
            <a:off x="4929190" y="285728"/>
            <a:ext cx="421480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8000" rIns="18000" bIns="18000" anchor="ctr"/>
          <a:lstStyle/>
          <a:p>
            <a:pPr algn="ctr"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e 54"/>
          <p:cNvGrpSpPr/>
          <p:nvPr/>
        </p:nvGrpSpPr>
        <p:grpSpPr>
          <a:xfrm>
            <a:off x="6572264" y="3643314"/>
            <a:ext cx="2286016" cy="789342"/>
            <a:chOff x="6429388" y="3500438"/>
            <a:chExt cx="2286016" cy="789342"/>
          </a:xfrm>
        </p:grpSpPr>
        <p:sp>
          <p:nvSpPr>
            <p:cNvPr id="107" name="ZoneTexte 106"/>
            <p:cNvSpPr txBox="1"/>
            <p:nvPr/>
          </p:nvSpPr>
          <p:spPr>
            <a:xfrm>
              <a:off x="6429388" y="3786190"/>
              <a:ext cx="2286016" cy="503590"/>
            </a:xfrm>
            <a:prstGeom prst="rect">
              <a:avLst/>
            </a:prstGeom>
            <a:solidFill>
              <a:srgbClr val="D8EEF6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IFNα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-2a et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IFNα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-2b, IFN </a:t>
              </a:r>
              <a:r>
                <a:rPr lang="fr-FR" sz="14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pégylé</a:t>
              </a:r>
              <a:r>
                <a:rPr lang="fr-FR" sz="14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 α-2a</a:t>
              </a:r>
              <a:endParaRPr lang="fr-FR" sz="14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6429388" y="3500438"/>
              <a:ext cx="2286016" cy="318924"/>
            </a:xfrm>
            <a:prstGeom prst="rect">
              <a:avLst/>
            </a:prstGeom>
            <a:solidFill>
              <a:srgbClr val="C5F0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600" dirty="0" err="1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Immuno</a:t>
              </a:r>
              <a:r>
                <a:rPr lang="fr-FR" sz="1600" dirty="0" smtClean="0">
                  <a:solidFill>
                    <a:srgbClr val="003B68"/>
                  </a:solidFill>
                  <a:latin typeface="Times New Roman" pitchFamily="18" charset="0"/>
                  <a:cs typeface="Times New Roman" pitchFamily="18" charset="0"/>
                </a:rPr>
                <a:t>-modulateur</a:t>
              </a:r>
              <a:endParaRPr lang="fr-FR" sz="1600" dirty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109" name="Connecteur droit avec flèche 108"/>
          <p:cNvCxnSpPr>
            <a:endCxn id="108" idx="1"/>
          </p:cNvCxnSpPr>
          <p:nvPr/>
        </p:nvCxnSpPr>
        <p:spPr>
          <a:xfrm>
            <a:off x="5429256" y="3571876"/>
            <a:ext cx="1143008" cy="230900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036121" y="3225421"/>
            <a:ext cx="1571638" cy="688256"/>
          </a:xfrm>
          <a:prstGeom prst="rect">
            <a:avLst/>
          </a:prstGeom>
          <a:solidFill>
            <a:srgbClr val="C28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580058"/>
                </a:solidFill>
                <a:latin typeface="Times New Roman" pitchFamily="18" charset="0"/>
                <a:cs typeface="Times New Roman" pitchFamily="18" charset="0"/>
              </a:rPr>
              <a:t>Hépatite B chronique</a:t>
            </a:r>
            <a:endParaRPr lang="fr-FR" sz="2000" dirty="0">
              <a:solidFill>
                <a:srgbClr val="58005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192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51</cp:revision>
  <dcterms:created xsi:type="dcterms:W3CDTF">2008-07-23T07:21:36Z</dcterms:created>
  <dcterms:modified xsi:type="dcterms:W3CDTF">2008-07-23T09:32:54Z</dcterms:modified>
</cp:coreProperties>
</file>