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B3"/>
    <a:srgbClr val="FFE48F"/>
    <a:srgbClr val="D8B7FF"/>
    <a:srgbClr val="FFAFAF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40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llipse 36"/>
          <p:cNvSpPr/>
          <p:nvPr/>
        </p:nvSpPr>
        <p:spPr>
          <a:xfrm>
            <a:off x="4826414" y="6000768"/>
            <a:ext cx="1428760" cy="5715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891358" y="6021642"/>
            <a:ext cx="1298873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Décision thérapeutique</a:t>
            </a:r>
            <a:endParaRPr lang="fr-FR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Connecteur droit avec flèche 65"/>
          <p:cNvCxnSpPr/>
          <p:nvPr/>
        </p:nvCxnSpPr>
        <p:spPr>
          <a:xfrm rot="16200000" flipH="1">
            <a:off x="5230970" y="5633151"/>
            <a:ext cx="619652" cy="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371334" y="4857760"/>
            <a:ext cx="2432914" cy="719034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Numération des LyTCD</a:t>
            </a:r>
            <a:r>
              <a:rPr lang="fr-FR" sz="1400" baseline="-250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4,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TCD8</a:t>
            </a:r>
            <a:endParaRPr lang="fr-FR" sz="1400" baseline="-250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Charge virale</a:t>
            </a: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Test génotypique de résistance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362451" y="4572008"/>
            <a:ext cx="2426308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Bilan </a:t>
            </a:r>
            <a:r>
              <a:rPr lang="fr-FR" sz="16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immuno</a:t>
            </a:r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-virologique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086881" y="4857760"/>
            <a:ext cx="2266044" cy="2011695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NFS,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transa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GT, PAL</a:t>
            </a: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Créatinine, glycémie, bilan lipidique, 25 OH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vitD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, protéinurie</a:t>
            </a: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Evaluation des facteurs de risque de maladie cardiovasculaire (diabète, dyslipidémie, HTA, surpoids, sédentarité, tabac …)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508300" y="483196"/>
            <a:ext cx="2456188" cy="503590"/>
          </a:xfrm>
          <a:prstGeom prst="rect">
            <a:avLst/>
          </a:prstGeom>
          <a:solidFill>
            <a:srgbClr val="FFF1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Attention fenêtre sérologique</a:t>
            </a:r>
          </a:p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Mesures de prévention primaire</a:t>
            </a:r>
          </a:p>
        </p:txBody>
      </p:sp>
      <p:cxnSp>
        <p:nvCxnSpPr>
          <p:cNvPr id="49" name="Connecteur droit avec flèche 48"/>
          <p:cNvCxnSpPr/>
          <p:nvPr/>
        </p:nvCxnSpPr>
        <p:spPr>
          <a:xfrm rot="5400000">
            <a:off x="3584809" y="937620"/>
            <a:ext cx="126000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5132141" y="733230"/>
            <a:ext cx="617637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996838" y="-109184"/>
            <a:ext cx="2571768" cy="642942"/>
          </a:xfrm>
          <a:prstGeom prst="ellipse">
            <a:avLst/>
          </a:prstGeom>
          <a:solidFill>
            <a:srgbClr val="FFF1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F2A15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11752" y="-37746"/>
            <a:ext cx="2660116" cy="503590"/>
          </a:xfrm>
          <a:custGeom>
            <a:avLst/>
            <a:gdLst>
              <a:gd name="connsiteX0" fmla="*/ 0 w 3286148"/>
              <a:gd name="connsiteY0" fmla="*/ 505549 h 1011098"/>
              <a:gd name="connsiteX1" fmla="*/ 1159881 w 3286148"/>
              <a:gd name="connsiteY1" fmla="*/ 22357 h 1011098"/>
              <a:gd name="connsiteX2" fmla="*/ 1643075 w 3286148"/>
              <a:gd name="connsiteY2" fmla="*/ 2 h 1011098"/>
              <a:gd name="connsiteX3" fmla="*/ 2126270 w 3286148"/>
              <a:gd name="connsiteY3" fmla="*/ 22357 h 1011098"/>
              <a:gd name="connsiteX4" fmla="*/ 3286149 w 3286148"/>
              <a:gd name="connsiteY4" fmla="*/ 505554 h 1011098"/>
              <a:gd name="connsiteX5" fmla="*/ 2126269 w 3286148"/>
              <a:gd name="connsiteY5" fmla="*/ 988748 h 1011098"/>
              <a:gd name="connsiteX6" fmla="*/ 1643075 w 3286148"/>
              <a:gd name="connsiteY6" fmla="*/ 1011103 h 1011098"/>
              <a:gd name="connsiteX7" fmla="*/ 1159880 w 3286148"/>
              <a:gd name="connsiteY7" fmla="*/ 988748 h 1011098"/>
              <a:gd name="connsiteX8" fmla="*/ 1 w 3286148"/>
              <a:gd name="connsiteY8" fmla="*/ 505552 h 1011098"/>
              <a:gd name="connsiteX9" fmla="*/ 0 w 3286148"/>
              <a:gd name="connsiteY9" fmla="*/ 505549 h 101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86148" h="1011098">
                <a:moveTo>
                  <a:pt x="0" y="505549"/>
                </a:moveTo>
                <a:cubicBezTo>
                  <a:pt x="3" y="283610"/>
                  <a:pt x="470457" y="87624"/>
                  <a:pt x="1159881" y="22357"/>
                </a:cubicBezTo>
                <a:cubicBezTo>
                  <a:pt x="1316424" y="7537"/>
                  <a:pt x="1479289" y="2"/>
                  <a:pt x="1643075" y="2"/>
                </a:cubicBezTo>
                <a:cubicBezTo>
                  <a:pt x="1806861" y="2"/>
                  <a:pt x="1969726" y="7537"/>
                  <a:pt x="2126270" y="22357"/>
                </a:cubicBezTo>
                <a:cubicBezTo>
                  <a:pt x="2815698" y="87625"/>
                  <a:pt x="3286153" y="283613"/>
                  <a:pt x="3286149" y="505554"/>
                </a:cubicBezTo>
                <a:cubicBezTo>
                  <a:pt x="3286149" y="727494"/>
                  <a:pt x="2815694" y="923480"/>
                  <a:pt x="2126269" y="988748"/>
                </a:cubicBezTo>
                <a:cubicBezTo>
                  <a:pt x="1969726" y="1003568"/>
                  <a:pt x="1806861" y="1011103"/>
                  <a:pt x="1643075" y="1011103"/>
                </a:cubicBezTo>
                <a:cubicBezTo>
                  <a:pt x="1479289" y="1011103"/>
                  <a:pt x="1316424" y="1003568"/>
                  <a:pt x="1159880" y="988748"/>
                </a:cubicBezTo>
                <a:cubicBezTo>
                  <a:pt x="470453" y="923480"/>
                  <a:pt x="-2" y="727492"/>
                  <a:pt x="1" y="505552"/>
                </a:cubicBezTo>
                <a:cubicBezTo>
                  <a:pt x="1" y="505551"/>
                  <a:pt x="0" y="505550"/>
                  <a:pt x="0" y="505549"/>
                </a:cubicBezTo>
                <a:close/>
              </a:path>
            </a:pathLst>
          </a:custGeom>
          <a:noFill/>
          <a:ln>
            <a:noFill/>
          </a:ln>
          <a:effectLst>
            <a:outerShdw sx="1000" sy="1000" algn="ctr">
              <a:srgbClr val="000000"/>
            </a:outerShdw>
          </a:effectLst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Au diagnostic d’une autre IST</a:t>
            </a:r>
          </a:p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Lors de toute prise de risque</a:t>
            </a:r>
            <a:endParaRPr lang="fr-FR" sz="1400" dirty="0">
              <a:solidFill>
                <a:srgbClr val="3F2A1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60421" y="556815"/>
            <a:ext cx="2308776" cy="318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Sérologie </a:t>
            </a:r>
            <a:r>
              <a:rPr lang="fr-FR" sz="13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(Technique Ag + </a:t>
            </a:r>
            <a:r>
              <a:rPr lang="fr-FR" sz="13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sz="13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13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67"/>
          <p:cNvGrpSpPr/>
          <p:nvPr/>
        </p:nvGrpSpPr>
        <p:grpSpPr>
          <a:xfrm>
            <a:off x="5749778" y="568282"/>
            <a:ext cx="785818" cy="357190"/>
            <a:chOff x="5786446" y="357166"/>
            <a:chExt cx="785818" cy="357190"/>
          </a:xfrm>
        </p:grpSpPr>
        <p:sp>
          <p:nvSpPr>
            <p:cNvPr id="21" name="Ellipse 20"/>
            <p:cNvSpPr/>
            <p:nvPr/>
          </p:nvSpPr>
          <p:spPr>
            <a:xfrm>
              <a:off x="5786446" y="35716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786446" y="378040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égative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Ellipse 19"/>
          <p:cNvSpPr/>
          <p:nvPr/>
        </p:nvSpPr>
        <p:spPr>
          <a:xfrm>
            <a:off x="3821900" y="1011154"/>
            <a:ext cx="785818" cy="357190"/>
          </a:xfrm>
          <a:prstGeom prst="ellipse">
            <a:avLst/>
          </a:prstGeom>
          <a:solidFill>
            <a:srgbClr val="FFAFA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857619" y="1045676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086881" y="4572008"/>
            <a:ext cx="2266044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Bilan général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 rot="5400000">
            <a:off x="3799123" y="2168912"/>
            <a:ext cx="831372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lipse 54"/>
          <p:cNvSpPr/>
          <p:nvPr/>
        </p:nvSpPr>
        <p:spPr>
          <a:xfrm>
            <a:off x="3821900" y="2039986"/>
            <a:ext cx="785818" cy="357190"/>
          </a:xfrm>
          <a:prstGeom prst="ellipse">
            <a:avLst/>
          </a:prstGeom>
          <a:solidFill>
            <a:srgbClr val="FFAFA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857619" y="2074508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 rot="5400000">
            <a:off x="3799123" y="3227628"/>
            <a:ext cx="831372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/>
          <p:cNvSpPr/>
          <p:nvPr/>
        </p:nvSpPr>
        <p:spPr>
          <a:xfrm>
            <a:off x="3821900" y="3068818"/>
            <a:ext cx="785818" cy="357190"/>
          </a:xfrm>
          <a:prstGeom prst="ellipse">
            <a:avLst/>
          </a:prstGeom>
          <a:solidFill>
            <a:srgbClr val="FFAFA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3857619" y="3103340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e 75"/>
          <p:cNvGrpSpPr/>
          <p:nvPr/>
        </p:nvGrpSpPr>
        <p:grpSpPr>
          <a:xfrm>
            <a:off x="6594763" y="6000768"/>
            <a:ext cx="2513741" cy="928670"/>
            <a:chOff x="6773167" y="6000768"/>
            <a:chExt cx="2513741" cy="928670"/>
          </a:xfrm>
        </p:grpSpPr>
        <p:sp>
          <p:nvSpPr>
            <p:cNvPr id="40" name="Ellipse 39"/>
            <p:cNvSpPr/>
            <p:nvPr/>
          </p:nvSpPr>
          <p:spPr>
            <a:xfrm>
              <a:off x="6787052" y="6000768"/>
              <a:ext cx="2499856" cy="92867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773167" y="6128250"/>
              <a:ext cx="2500330" cy="719034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VHB négatif : vaccination</a:t>
              </a:r>
            </a:p>
            <a:p>
              <a:pPr algn="ctr"/>
              <a:r>
                <a:rPr lang="fr-FR" sz="14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VHC négatif : dépistage régulier si risque de contamination</a:t>
              </a:r>
              <a:endParaRPr lang="fr-FR" sz="1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2057418" y="2629534"/>
            <a:ext cx="4314782" cy="318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600" baseline="300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prélèvement de confirmation </a:t>
            </a:r>
            <a:r>
              <a:rPr lang="fr-FR" sz="13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(sérologie Ag + </a:t>
            </a:r>
            <a:r>
              <a:rPr lang="fr-FR" sz="13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sz="13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fr-FR" sz="13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28990" y="-24"/>
            <a:ext cx="1571638" cy="380480"/>
          </a:xfrm>
          <a:prstGeom prst="rect">
            <a:avLst/>
          </a:prstGeom>
          <a:solidFill>
            <a:srgbClr val="D8B7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580058"/>
                </a:solidFill>
                <a:latin typeface="Times New Roman" pitchFamily="18" charset="0"/>
                <a:cs typeface="Times New Roman" pitchFamily="18" charset="0"/>
              </a:rPr>
              <a:t>Dépistage</a:t>
            </a:r>
            <a:endParaRPr lang="fr-FR" sz="2000" dirty="0">
              <a:solidFill>
                <a:srgbClr val="5800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Connecteur droit avec flèche 41"/>
          <p:cNvCxnSpPr>
            <a:endCxn id="19" idx="0"/>
          </p:cNvCxnSpPr>
          <p:nvPr/>
        </p:nvCxnSpPr>
        <p:spPr>
          <a:xfrm flipH="1">
            <a:off x="3219903" y="4000504"/>
            <a:ext cx="566286" cy="57150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endCxn id="18" idx="0"/>
          </p:cNvCxnSpPr>
          <p:nvPr/>
        </p:nvCxnSpPr>
        <p:spPr>
          <a:xfrm>
            <a:off x="4786314" y="3929066"/>
            <a:ext cx="789291" cy="64294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rot="16200000" flipH="1">
            <a:off x="7541807" y="5690941"/>
            <a:ext cx="619652" cy="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6851034" y="4857760"/>
            <a:ext cx="2049394" cy="934478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Sérologie syphilis, VHA, VHB, VHC, toxoplasmose, CMV, IDR à la tuberculine, radio du thorax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6864682" y="4572008"/>
            <a:ext cx="2049394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Bilan infectieux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Connecteur droit avec flèche 47"/>
          <p:cNvCxnSpPr>
            <a:endCxn id="64" idx="0"/>
          </p:cNvCxnSpPr>
          <p:nvPr/>
        </p:nvCxnSpPr>
        <p:spPr>
          <a:xfrm>
            <a:off x="5288598" y="4000504"/>
            <a:ext cx="2600781" cy="57150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6544967" y="1500174"/>
            <a:ext cx="2373139" cy="503590"/>
          </a:xfrm>
          <a:prstGeom prst="rect">
            <a:avLst/>
          </a:prstGeom>
          <a:solidFill>
            <a:srgbClr val="FFF1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Faux positif de la sérologie</a:t>
            </a:r>
          </a:p>
          <a:p>
            <a:pPr algn="ctr"/>
            <a:r>
              <a:rPr lang="fr-FR" sz="1400" dirty="0" err="1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Positivation</a:t>
            </a:r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 plus tardive du WB</a:t>
            </a:r>
          </a:p>
        </p:txBody>
      </p:sp>
      <p:cxnSp>
        <p:nvCxnSpPr>
          <p:cNvPr id="52" name="Connecteur droit avec flèche 51"/>
          <p:cNvCxnSpPr>
            <a:endCxn id="62" idx="1"/>
          </p:cNvCxnSpPr>
          <p:nvPr/>
        </p:nvCxnSpPr>
        <p:spPr>
          <a:xfrm flipV="1">
            <a:off x="5429256" y="1750208"/>
            <a:ext cx="35719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5786446" y="1585260"/>
            <a:ext cx="785818" cy="357190"/>
          </a:xfrm>
          <a:prstGeom prst="ellipse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2E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786446" y="1606134"/>
            <a:ext cx="78581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4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égative</a:t>
            </a:r>
            <a:endParaRPr lang="fr-FR" sz="1400" dirty="0">
              <a:solidFill>
                <a:srgbClr val="002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00809" y="1585647"/>
            <a:ext cx="2628000" cy="318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Confirmation : Western Blot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81886" y="4857760"/>
            <a:ext cx="1945641" cy="1365365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Identifier la source de contamination</a:t>
            </a: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Dépister les partenaires sexuelles</a:t>
            </a:r>
          </a:p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Informer le patient sur la prise en charge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81886" y="4572008"/>
            <a:ext cx="1945641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Information du patient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Connecteur droit avec flèche 72"/>
          <p:cNvCxnSpPr>
            <a:endCxn id="68" idx="0"/>
          </p:cNvCxnSpPr>
          <p:nvPr/>
        </p:nvCxnSpPr>
        <p:spPr>
          <a:xfrm rot="10800000" flipV="1">
            <a:off x="1054708" y="4000504"/>
            <a:ext cx="2005713" cy="57150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643172" y="3656962"/>
            <a:ext cx="3143274" cy="380480"/>
          </a:xfrm>
          <a:prstGeom prst="rect">
            <a:avLst/>
          </a:prstGeom>
          <a:solidFill>
            <a:srgbClr val="7DBFF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194C"/>
                </a:solidFill>
                <a:latin typeface="Times New Roman" pitchFamily="18" charset="0"/>
                <a:cs typeface="Times New Roman" pitchFamily="18" charset="0"/>
              </a:rPr>
              <a:t>Sujet séropositif pour le VIH</a:t>
            </a:r>
            <a:endParaRPr lang="fr-FR" sz="2000" dirty="0">
              <a:solidFill>
                <a:srgbClr val="00194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SELOKEN</cp:lastModifiedBy>
  <cp:revision>63</cp:revision>
  <dcterms:created xsi:type="dcterms:W3CDTF">2008-07-23T07:21:36Z</dcterms:created>
  <dcterms:modified xsi:type="dcterms:W3CDTF">2011-11-23T08:57:06Z</dcterms:modified>
</cp:coreProperties>
</file>